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D46A5645-4726-46C6-8C21-AF227D92BCE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AD30C661-E2E8-491A-B8D9-1A555C2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9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09A1472A-3289-4EA7-89BA-0B93A16118D6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415036"/>
            <a:ext cx="5607050" cy="4182666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1D0996AE-44A0-4B78-834A-8BBEACA17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485.45%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$0 because he reported it lost before the thief made purchases.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86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$401.55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7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$49.42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3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$0 (you never owe anything on a lost/stolen debit card)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5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$2,607.79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3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$6,688.11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44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US" dirty="0" smtClean="0"/>
              <a:t>$1,145.57</a:t>
            </a:r>
          </a:p>
          <a:p>
            <a:pPr marL="228600" indent="-228600">
              <a:buAutoNum type="alphaLcPeriod"/>
            </a:pPr>
            <a:r>
              <a:rPr lang="en-US" dirty="0" smtClean="0"/>
              <a:t>57.6% APR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39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$528.32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32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35 months (-34.15)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57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$264.60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4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$918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93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 months</a:t>
            </a:r>
            <a:r>
              <a:rPr lang="en-US" baseline="0" dirty="0" smtClean="0"/>
              <a:t> (-20.72)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15.63</a:t>
            </a:r>
            <a:r>
              <a:rPr lang="en-US" baseline="0" dirty="0" smtClean="0"/>
              <a:t> ---&gt; 16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9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$352.50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7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US" dirty="0" smtClean="0"/>
              <a:t>$396</a:t>
            </a:r>
          </a:p>
          <a:p>
            <a:pPr marL="228600" indent="-228600">
              <a:buAutoNum type="alphaLcPeriod"/>
            </a:pPr>
            <a:r>
              <a:rPr lang="en-US" dirty="0" smtClean="0"/>
              <a:t>$1,932</a:t>
            </a:r>
          </a:p>
          <a:p>
            <a:pPr marL="228600" indent="-228600">
              <a:buAutoNum type="alphaLcPeriod"/>
            </a:pPr>
            <a:r>
              <a:rPr lang="en-US" dirty="0" smtClean="0"/>
              <a:t>$2,328</a:t>
            </a:r>
          </a:p>
          <a:p>
            <a:pPr marL="228600" indent="-228600">
              <a:buAutoNum type="alphaLcPeriod"/>
            </a:pPr>
            <a:r>
              <a:rPr lang="en-US" dirty="0" smtClean="0"/>
              <a:t>$348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50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1.85%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06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 = 36%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$20.63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12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most $50 because the thief purchased items before she reported it lost.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96AE-44A0-4B78-834A-8BBEACA17F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5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4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1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2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9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AA3D-F03E-459F-91DA-140D07617094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79DA-AB3B-4E49-B86A-5B3FA66A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0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7: Credit</a:t>
            </a:r>
          </a:p>
          <a:p>
            <a:r>
              <a:rPr lang="en-US" dirty="0" smtClean="0"/>
              <a:t>Credit calculations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1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Mrs. </a:t>
            </a:r>
            <a:r>
              <a:rPr lang="en-US" dirty="0" err="1" smtClean="0"/>
              <a:t>Cykman’s</a:t>
            </a:r>
            <a:r>
              <a:rPr lang="en-US" dirty="0" smtClean="0"/>
              <a:t> credit card was stolen, and she did not realize for several days. The thief had charged a $10,000 watch, among other expensive items, while using it. How much is Mrs. </a:t>
            </a:r>
            <a:r>
              <a:rPr lang="en-US" dirty="0" err="1" smtClean="0"/>
              <a:t>Cykman</a:t>
            </a:r>
            <a:r>
              <a:rPr lang="en-US" dirty="0" smtClean="0"/>
              <a:t> responsible for paying?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1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Mr. </a:t>
            </a:r>
            <a:r>
              <a:rPr lang="en-US" dirty="0" err="1" smtClean="0"/>
              <a:t>Kramden’s</a:t>
            </a:r>
            <a:r>
              <a:rPr lang="en-US" dirty="0" smtClean="0"/>
              <a:t> credit card was lost on a vacation. He immediately reported it missing. The person who found it days later used it and charged $2,000 worth of merchandise on the card. How much is Mr. </a:t>
            </a:r>
            <a:r>
              <a:rPr lang="en-US" dirty="0" err="1" smtClean="0"/>
              <a:t>Kramden</a:t>
            </a:r>
            <a:r>
              <a:rPr lang="en-US" dirty="0" smtClean="0"/>
              <a:t> responsible for paying?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5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Pat’s ending balance on his debit card last month was $233.55. This month he had $542 worth of purchases and $710 worth of deposits. What is his ending balance for this month?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2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Tomika’s</a:t>
            </a:r>
            <a:r>
              <a:rPr lang="en-US" dirty="0" smtClean="0"/>
              <a:t> credit rating was lowered, and the credit card company raised her APR from 18% to 25.2%. If her average daily balance this month is $8,237, what is the </a:t>
            </a:r>
            <a:r>
              <a:rPr lang="en-US" u="sng" dirty="0" smtClean="0"/>
              <a:t>increase</a:t>
            </a:r>
            <a:r>
              <a:rPr lang="en-US" dirty="0" smtClean="0"/>
              <a:t> in this month’s finance charge due to the higher APR?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97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lose your debit card and someone uses it to make purchases that add up to $1,487.29 before you report it lost, how much are you responsible for paying?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6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summary portion of Manny’s credit card statement is shown. Determine the new balance.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6315"/>
            <a:ext cx="8077200" cy="82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731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Liz has a credit line of $9,000 on her credit card. Her statement summary is shown. What is her available credit?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86" y="3419272"/>
            <a:ext cx="88811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744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Karen’s credit card statement summary is below.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What is her new balance?</a:t>
            </a:r>
          </a:p>
          <a:p>
            <a:pPr marL="514350" indent="-514350">
              <a:buAutoNum type="alphaLcPeriod"/>
            </a:pPr>
            <a:r>
              <a:rPr lang="en-US" dirty="0" smtClean="0"/>
              <a:t>If her average daily balance is $618.13, what is her APR?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3955"/>
            <a:ext cx="9182871" cy="95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948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Sarah needs to borrow $18,000 to by a car. If her APR is 25% and the length of the loan is 5 years, what is her monthly payment?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𝑀</m:t>
                      </m:r>
                      <m:r>
                        <a:rPr lang="en-US" b="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12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12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508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Steve is in credit card debt. His current credit card balance is $815.27. The APR on his card is 28.3%. If he makes the minimum payment of $25 each month and stops making new purchases on the card, how long will it take Steve to pay off his credit card?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30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365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30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2695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65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0" indent="0">
                  <a:buNone/>
                </a:pPr>
                <a:r>
                  <a:rPr lang="en-US" dirty="0"/>
                  <a:t>My Cash Now offers payday loans for a loan fee (finance charge).  The loan fee is actually the interest paid on the loan.  Using the formula </a:t>
                </a:r>
                <a:r>
                  <a:rPr lang="en-US" dirty="0" smtClean="0"/>
                  <a:t>below, </a:t>
                </a:r>
                <a:r>
                  <a:rPr lang="en-US" dirty="0"/>
                  <a:t>you can determine the APR knowing the loan fee, the loan amount and the loan term (in days).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𝐼𝑛𝑡𝑒𝑟𝑒𝑠𝑡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𝐵𝑎𝑙𝑎𝑛𝑐𝑒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𝐴𝑃𝑅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365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𝑜𝑓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𝑑𝑎𝑦𝑠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lvl="0" indent="0">
                  <a:buNone/>
                </a:pPr>
                <a:r>
                  <a:rPr lang="en-US" dirty="0" smtClean="0"/>
                  <a:t>You need </a:t>
                </a:r>
                <a:r>
                  <a:rPr lang="en-US" dirty="0"/>
                  <a:t>to borrow $100 and </a:t>
                </a:r>
                <a:r>
                  <a:rPr lang="en-US" dirty="0" smtClean="0"/>
                  <a:t>can't </a:t>
                </a:r>
                <a:r>
                  <a:rPr lang="en-US" dirty="0"/>
                  <a:t>wait until your next paycheck.  </a:t>
                </a:r>
                <a:r>
                  <a:rPr lang="en-US" dirty="0" smtClean="0"/>
                  <a:t>My </a:t>
                </a:r>
                <a:r>
                  <a:rPr lang="en-US" dirty="0"/>
                  <a:t>Cash Now </a:t>
                </a:r>
                <a:r>
                  <a:rPr lang="en-US" dirty="0" smtClean="0"/>
                  <a:t>can </a:t>
                </a:r>
                <a:r>
                  <a:rPr lang="en-US" dirty="0"/>
                  <a:t>lend you $100 for 14 </a:t>
                </a:r>
                <a:r>
                  <a:rPr lang="en-US" dirty="0" smtClean="0"/>
                  <a:t>days. </a:t>
                </a:r>
                <a:r>
                  <a:rPr lang="en-US" dirty="0"/>
                  <a:t> </a:t>
                </a:r>
                <a:r>
                  <a:rPr lang="en-US" dirty="0" smtClean="0"/>
                  <a:t>The </a:t>
                </a:r>
                <a:r>
                  <a:rPr lang="en-US" dirty="0"/>
                  <a:t>loan fee (finance charge, or interest) is $18.62. Using the formula above, calculate the APR.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3"/>
                <a:stretch>
                  <a:fillRect l="-1704" t="-3304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822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Sergio has a $5,218.92 balance on his credit card. He isn’t able to pay it in full right now, but he wants to pay it off in 2 years. If his APR is 19.6%, what monthly payment does Sergio need to make in order to pay off his card in 2 years?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12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>
                                  <a:latin typeface="Cambria Math"/>
                                </a:rPr>
                                <m:t>12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435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Mona graduated college with student loan debt of $10,000. The APR on his loan is 4%. If he pays $500 each month, how long will it take Mona to pay off her student loan?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7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Monique purchases a $5,100 dining room set. She can’t afford to pay cash, so she uses the installment plan, which requires an 18% down payment. How much is the down payment?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Joe wants to purchase an electric keyboard. The price of the keyboard at </a:t>
            </a:r>
            <a:r>
              <a:rPr lang="en-US" dirty="0" err="1"/>
              <a:t>Marcelli’s</a:t>
            </a:r>
            <a:r>
              <a:rPr lang="en-US" dirty="0"/>
              <a:t>, with tax, is $2,344. He can save $150 per month. How long will it take him to save for the keyboard?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6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Lisa purchases a professional racing bicycle that sells for $3,000, including tax. It requires a $200 down payment. The remainder, plus a finance charge, is paid back monthly over the next 2.5 years. The monthly payment is $111.75. What is the finance charge?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7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Snow-House sells a $1,980 snow thrower on the installment plan. The installment agreement includes a 20% down payment and 12 monthly payments of $161 each.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 </a:t>
            </a:r>
            <a:r>
              <a:rPr lang="en-US" dirty="0" smtClean="0"/>
              <a:t>How </a:t>
            </a:r>
            <a:r>
              <a:rPr lang="en-US" dirty="0"/>
              <a:t>much is the down payment</a:t>
            </a:r>
            <a:r>
              <a:rPr lang="en-US" dirty="0" smtClean="0"/>
              <a:t>?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is the total amount of monthly </a:t>
            </a:r>
            <a:r>
              <a:rPr lang="en-US" dirty="0" smtClean="0"/>
              <a:t>payment?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is the total cost of the snow thrower on the installment </a:t>
            </a:r>
            <a:r>
              <a:rPr lang="en-US" dirty="0" smtClean="0"/>
              <a:t>plan?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is the finance charge?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8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APR on a credit card is 22.2%, what is the monthly interest rate?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6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monthly interest rate on a credit card is 3%, what is the APR?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7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average daily balance for Dave’s credit card statement was $1,213.44, and he had to pay a finance charge. The APR is 20.4%. What is the finance charge?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9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968</Words>
  <Application>Microsoft Office PowerPoint</Application>
  <PresentationFormat>On-screen Show (4:3)</PresentationFormat>
  <Paragraphs>101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Financial Statistics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9</vt:lpstr>
      <vt:lpstr>Problem 10</vt:lpstr>
      <vt:lpstr>Problem 11</vt:lpstr>
      <vt:lpstr>Problem 12</vt:lpstr>
      <vt:lpstr>Problem 13</vt:lpstr>
      <vt:lpstr>Problem 14</vt:lpstr>
      <vt:lpstr>Problem 15</vt:lpstr>
      <vt:lpstr>Problem 16</vt:lpstr>
      <vt:lpstr>Problem 17</vt:lpstr>
      <vt:lpstr>Problem 18</vt:lpstr>
      <vt:lpstr>Problem 19</vt:lpstr>
      <vt:lpstr>Problem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Statistics</dc:title>
  <dc:creator>Meredith Wroblewski</dc:creator>
  <cp:lastModifiedBy>Meredith Wroblewski</cp:lastModifiedBy>
  <cp:revision>8</cp:revision>
  <cp:lastPrinted>2014-05-08T12:42:13Z</cp:lastPrinted>
  <dcterms:created xsi:type="dcterms:W3CDTF">2014-05-08T10:36:49Z</dcterms:created>
  <dcterms:modified xsi:type="dcterms:W3CDTF">2014-05-08T14:38:28Z</dcterms:modified>
</cp:coreProperties>
</file>