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3248B-6060-4D1A-B9ED-E0E88D3A7D90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DBFF5-3BB0-48D1-9CCE-0AEFF1CD8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55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0B4B-B0CB-481B-A280-E5D0A0224E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DF56-2B52-4CD0-B6A7-421BC56C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3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0B4B-B0CB-481B-A280-E5D0A0224E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DF56-2B52-4CD0-B6A7-421BC56C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5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0B4B-B0CB-481B-A280-E5D0A0224E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DF56-2B52-4CD0-B6A7-421BC56C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67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0B4B-B0CB-481B-A280-E5D0A0224E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DF56-2B52-4CD0-B6A7-421BC56C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0B4B-B0CB-481B-A280-E5D0A0224E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DF56-2B52-4CD0-B6A7-421BC56C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7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0B4B-B0CB-481B-A280-E5D0A0224E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DF56-2B52-4CD0-B6A7-421BC56C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4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0B4B-B0CB-481B-A280-E5D0A0224E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DF56-2B52-4CD0-B6A7-421BC56C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9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0B4B-B0CB-481B-A280-E5D0A0224E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DF56-2B52-4CD0-B6A7-421BC56C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3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0B4B-B0CB-481B-A280-E5D0A0224E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DF56-2B52-4CD0-B6A7-421BC56C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7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0B4B-B0CB-481B-A280-E5D0A0224E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DF56-2B52-4CD0-B6A7-421BC56C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1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0B4B-B0CB-481B-A280-E5D0A0224E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DF56-2B52-4CD0-B6A7-421BC56C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7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00B4B-B0CB-481B-A280-E5D0A0224E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0DF56-2B52-4CD0-B6A7-421BC56C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7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2 GRASPS: Modeling a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7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Final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Remember, you need to submit a typed report with all of the information we just discussed</a:t>
            </a:r>
          </a:p>
          <a:p>
            <a:r>
              <a:rPr lang="en-US" dirty="0"/>
              <a:t>Your report should include:</a:t>
            </a:r>
            <a:endParaRPr lang="en-US" sz="3600" dirty="0"/>
          </a:p>
          <a:p>
            <a:pPr lvl="1"/>
            <a:r>
              <a:rPr lang="en-US" dirty="0"/>
              <a:t>An introduction paragraph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short body paragraph to communicate each of the following:</a:t>
            </a:r>
          </a:p>
          <a:p>
            <a:pPr lvl="2"/>
            <a:r>
              <a:rPr lang="en-US" dirty="0"/>
              <a:t>An explanation of the expense, revenue and profit functions you came up with for your </a:t>
            </a:r>
            <a:r>
              <a:rPr lang="en-US" dirty="0" smtClean="0"/>
              <a:t>business </a:t>
            </a:r>
            <a:r>
              <a:rPr lang="en-US" b="1" dirty="0" smtClean="0"/>
              <a:t>(Steps 1 &amp; 4)</a:t>
            </a:r>
            <a:endParaRPr lang="en-US" dirty="0"/>
          </a:p>
          <a:p>
            <a:pPr lvl="2"/>
            <a:r>
              <a:rPr lang="en-US" dirty="0"/>
              <a:t>Breakeven analysis to determine the quantity of products you need to produce </a:t>
            </a:r>
            <a:r>
              <a:rPr lang="en-US" i="1" dirty="0" smtClean="0"/>
              <a:t>and </a:t>
            </a:r>
            <a:r>
              <a:rPr lang="en-US" dirty="0"/>
              <a:t>the range of prices between which you should charge for your </a:t>
            </a:r>
            <a:r>
              <a:rPr lang="en-US" dirty="0" smtClean="0"/>
              <a:t>product </a:t>
            </a:r>
            <a:r>
              <a:rPr lang="en-US" b="1" dirty="0" smtClean="0"/>
              <a:t>(Steps 2 &amp; 6)</a:t>
            </a:r>
            <a:endParaRPr lang="en-US" b="1" dirty="0"/>
          </a:p>
          <a:p>
            <a:pPr lvl="2"/>
            <a:r>
              <a:rPr lang="en-US" dirty="0"/>
              <a:t>Maximum revenue and maximum profit </a:t>
            </a:r>
            <a:r>
              <a:rPr lang="en-US" dirty="0" smtClean="0"/>
              <a:t>calculations </a:t>
            </a:r>
            <a:r>
              <a:rPr lang="en-US" b="1" dirty="0" smtClean="0"/>
              <a:t>(Steps 3 &amp; 4)</a:t>
            </a:r>
            <a:endParaRPr lang="en-US" dirty="0"/>
          </a:p>
          <a:p>
            <a:pPr lvl="2"/>
            <a:r>
              <a:rPr lang="en-US" dirty="0"/>
              <a:t>An explanation of the quantity of products you will choose to produce </a:t>
            </a:r>
            <a:r>
              <a:rPr lang="en-US" dirty="0" smtClean="0"/>
              <a:t>in </a:t>
            </a:r>
            <a:r>
              <a:rPr lang="en-US" dirty="0"/>
              <a:t>the first year </a:t>
            </a:r>
            <a:r>
              <a:rPr lang="en-US" i="1" dirty="0"/>
              <a:t>and</a:t>
            </a:r>
            <a:r>
              <a:rPr lang="en-US" dirty="0"/>
              <a:t> the price you will charge for your </a:t>
            </a:r>
            <a:r>
              <a:rPr lang="en-US" dirty="0" smtClean="0"/>
              <a:t>product. </a:t>
            </a:r>
            <a:r>
              <a:rPr lang="en-US" b="1" dirty="0" smtClean="0"/>
              <a:t>(Steps 5 &amp; 6)</a:t>
            </a:r>
            <a:endParaRPr lang="en-US" dirty="0"/>
          </a:p>
          <a:p>
            <a:pPr lvl="2"/>
            <a:r>
              <a:rPr lang="en-US" dirty="0"/>
              <a:t>The expected expenses, revenue and profit per </a:t>
            </a:r>
            <a:r>
              <a:rPr lang="en-US" dirty="0" smtClean="0"/>
              <a:t>item</a:t>
            </a:r>
            <a:r>
              <a:rPr lang="en-US" i="1" dirty="0" smtClean="0"/>
              <a:t> </a:t>
            </a:r>
            <a:r>
              <a:rPr lang="en-US" i="1" dirty="0"/>
              <a:t>and </a:t>
            </a:r>
            <a:r>
              <a:rPr lang="en-US" dirty="0"/>
              <a:t>for the total </a:t>
            </a:r>
            <a:r>
              <a:rPr lang="en-US" dirty="0" smtClean="0"/>
              <a:t>items you </a:t>
            </a:r>
            <a:r>
              <a:rPr lang="en-US" dirty="0"/>
              <a:t>plan to </a:t>
            </a:r>
            <a:r>
              <a:rPr lang="en-US" dirty="0" smtClean="0"/>
              <a:t>produce </a:t>
            </a:r>
            <a:r>
              <a:rPr lang="en-US" dirty="0"/>
              <a:t>the first year</a:t>
            </a:r>
            <a:r>
              <a:rPr lang="en-US" dirty="0" smtClean="0"/>
              <a:t>. </a:t>
            </a:r>
            <a:r>
              <a:rPr lang="en-US" b="1" dirty="0" smtClean="0"/>
              <a:t>(Step 7)</a:t>
            </a:r>
            <a:endParaRPr lang="en-US" dirty="0"/>
          </a:p>
          <a:p>
            <a:pPr lvl="1"/>
            <a:r>
              <a:rPr lang="en-US" dirty="0"/>
              <a:t>A closing paragraph which summarizes your business plan and leaves investors with a positive image of your business.</a:t>
            </a:r>
          </a:p>
          <a:p>
            <a:pPr lvl="1"/>
            <a:r>
              <a:rPr lang="en-US" dirty="0"/>
              <a:t>An appendix of two graphs drawn on graph paper with key components labeled (i.e. breakeven points, maximum revenue, maximum profit, profit area, loss area)</a:t>
            </a:r>
          </a:p>
          <a:p>
            <a:pPr lvl="2"/>
            <a:r>
              <a:rPr lang="en-US" dirty="0"/>
              <a:t>Graph #1: expense &amp; revenue functions in terms of </a:t>
            </a:r>
            <a:r>
              <a:rPr lang="en-US" dirty="0" smtClean="0"/>
              <a:t>quantity </a:t>
            </a:r>
            <a:r>
              <a:rPr lang="en-US" b="1" dirty="0" smtClean="0"/>
              <a:t>(Step 6)</a:t>
            </a:r>
            <a:endParaRPr lang="en-US" dirty="0"/>
          </a:p>
          <a:p>
            <a:pPr lvl="2"/>
            <a:r>
              <a:rPr lang="en-US" dirty="0"/>
              <a:t>Graph #2: expense, revenue and profit functions in terms of </a:t>
            </a:r>
            <a:r>
              <a:rPr lang="en-US" dirty="0" smtClean="0"/>
              <a:t>price </a:t>
            </a:r>
            <a:r>
              <a:rPr lang="en-US" b="1" dirty="0" smtClean="0"/>
              <a:t>(Steps 1 –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43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Business: Taco Truck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Fixed expenses for one year:</a:t>
            </a:r>
          </a:p>
          <a:p>
            <a:pPr lvl="1"/>
            <a:r>
              <a:rPr lang="en-US" dirty="0" smtClean="0"/>
              <a:t>Truck, $20,000</a:t>
            </a:r>
          </a:p>
          <a:p>
            <a:pPr lvl="1"/>
            <a:r>
              <a:rPr lang="en-US" dirty="0" smtClean="0"/>
              <a:t>Gas, $5,200 ($100/week)</a:t>
            </a:r>
          </a:p>
          <a:p>
            <a:r>
              <a:rPr lang="en-US" dirty="0" smtClean="0"/>
              <a:t>Variable expenses:</a:t>
            </a:r>
          </a:p>
          <a:p>
            <a:pPr lvl="1"/>
            <a:r>
              <a:rPr lang="en-US" dirty="0" smtClean="0"/>
              <a:t>Ingredients, paper products, utensils, $2 per taco</a:t>
            </a:r>
          </a:p>
          <a:p>
            <a:r>
              <a:rPr lang="en-US" dirty="0" smtClean="0"/>
              <a:t>Expense function: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 = 2q + </a:t>
            </a:r>
            <a:r>
              <a:rPr lang="en-US" dirty="0" smtClean="0"/>
              <a:t>25,200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i="1" dirty="0" smtClean="0"/>
              <a:t>You should be able to interpret this!</a:t>
            </a:r>
            <a:endParaRPr lang="en-US" b="1" i="1" dirty="0" smtClean="0"/>
          </a:p>
        </p:txBody>
      </p:sp>
      <p:pic>
        <p:nvPicPr>
          <p:cNvPr id="1027" name="Picture 3" descr="C:\Users\mwroblewski\AppData\Local\Microsoft\Windows\Temporary Internet Files\Content.IE5\TXCYZXC3\MC9003210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219200"/>
            <a:ext cx="2514600" cy="159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24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1: Modeling Expense &amp; Revenue in terms of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Why?</a:t>
            </a:r>
          </a:p>
          <a:p>
            <a:r>
              <a:rPr lang="en-US" dirty="0" smtClean="0"/>
              <a:t>Demand function:</a:t>
            </a:r>
          </a:p>
          <a:p>
            <a:pPr marL="0" indent="0">
              <a:buNone/>
            </a:pPr>
            <a:r>
              <a:rPr lang="en-US" dirty="0" smtClean="0"/>
              <a:t>	q = – 13,750p + </a:t>
            </a:r>
            <a:r>
              <a:rPr lang="en-US" dirty="0" smtClean="0"/>
              <a:t>110,000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i="1" dirty="0"/>
              <a:t>You should be able to interpret this</a:t>
            </a:r>
            <a:r>
              <a:rPr lang="en-US" b="1" i="1" dirty="0" smtClean="0"/>
              <a:t>!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Expense function:</a:t>
            </a:r>
          </a:p>
          <a:p>
            <a:pPr marL="0" indent="0">
              <a:buNone/>
            </a:pPr>
            <a:r>
              <a:rPr lang="en-US" dirty="0" smtClean="0"/>
              <a:t>	E = 2q + 25,200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 =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i="1" dirty="0"/>
              <a:t>You should be able to interpret this!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Revenue function: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 = </a:t>
            </a:r>
            <a:r>
              <a:rPr lang="en-US" dirty="0" err="1" smtClean="0"/>
              <a:t>pq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 =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i="1" dirty="0"/>
              <a:t>You should be able to interpret this</a:t>
            </a:r>
            <a:r>
              <a:rPr lang="en-US" b="1" i="1" dirty="0" smtClean="0"/>
              <a:t>!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i="1" dirty="0" smtClean="0"/>
              <a:t>***You will need to graph expense &amp; revenue in terms of price***</a:t>
            </a:r>
            <a:endParaRPr lang="en-US" b="1" i="1" dirty="0"/>
          </a:p>
        </p:txBody>
      </p:sp>
      <p:pic>
        <p:nvPicPr>
          <p:cNvPr id="3075" name="Picture 3" descr="C:\Users\mwroblewski\AppData\Local\Microsoft\Windows\Temporary Internet Files\Content.IE5\TXCYZXC3\MC90044152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838200"/>
            <a:ext cx="1841500" cy="164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44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Determining breakeven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Why?</a:t>
            </a:r>
          </a:p>
          <a:p>
            <a:r>
              <a:rPr lang="en-US" dirty="0" smtClean="0"/>
              <a:t>How?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 = 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Set equal to zero and simplify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Use the quadratic formula to find the breakeven prices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i="1" dirty="0"/>
              <a:t>You should be able to interpret </a:t>
            </a:r>
            <a:r>
              <a:rPr lang="en-US" i="1" dirty="0" smtClean="0"/>
              <a:t>the breakeven points!</a:t>
            </a:r>
          </a:p>
          <a:p>
            <a:r>
              <a:rPr lang="en-US" i="1" dirty="0" smtClean="0"/>
              <a:t>You should label the breakeven points on your graph of expense &amp; revenue in terms of price.</a:t>
            </a:r>
            <a:endParaRPr lang="en-US" i="1" dirty="0"/>
          </a:p>
          <a:p>
            <a:endParaRPr lang="en-US" dirty="0"/>
          </a:p>
        </p:txBody>
      </p:sp>
      <p:pic>
        <p:nvPicPr>
          <p:cNvPr id="5123" name="Picture 3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295400"/>
            <a:ext cx="1815084" cy="152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00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3: Determining maximum revenue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Why?</a:t>
                </a:r>
              </a:p>
              <a:p>
                <a:r>
                  <a:rPr lang="en-US" dirty="0" smtClean="0"/>
                  <a:t>How?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dirty="0" smtClean="0"/>
                  <a:t>Price at maximum revenue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 smtClean="0"/>
                  <a:t> from revenue function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dirty="0" smtClean="0"/>
                  <a:t>Maximum revenue = 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i="1" dirty="0"/>
                  <a:t>You should be able to interpret the </a:t>
                </a:r>
                <a:r>
                  <a:rPr lang="en-US" i="1" dirty="0" smtClean="0"/>
                  <a:t>maximum revenue!</a:t>
                </a:r>
                <a:endParaRPr lang="en-US" i="1" dirty="0"/>
              </a:p>
              <a:p>
                <a:r>
                  <a:rPr lang="en-US" i="1" dirty="0"/>
                  <a:t>You should label the </a:t>
                </a:r>
                <a:r>
                  <a:rPr lang="en-US" i="1" dirty="0" smtClean="0"/>
                  <a:t>maximum revenue </a:t>
                </a:r>
                <a:r>
                  <a:rPr lang="en-US" i="1" dirty="0"/>
                  <a:t>on your graph of expense &amp; </a:t>
                </a:r>
                <a:r>
                  <a:rPr lang="en-US" i="1" dirty="0" smtClean="0"/>
                  <a:t>revenue in terms of price.</a:t>
                </a:r>
                <a:endParaRPr lang="en-US" i="1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  <a:blipFill rotWithShape="1">
                <a:blip r:embed="rId2"/>
                <a:stretch>
                  <a:fillRect l="-1441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mwroblewski\AppData\Local\Microsoft\Windows\Temporary Internet Files\Content.IE5\J4GJNBPJ\MC90038323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838200"/>
            <a:ext cx="1370686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68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4: Determining maximum profit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Why?</a:t>
                </a:r>
              </a:p>
              <a:p>
                <a:r>
                  <a:rPr lang="en-US" dirty="0" smtClean="0"/>
                  <a:t>How?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sz="3100" dirty="0" smtClean="0"/>
                  <a:t>Profit = R – E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sz="3100" dirty="0" smtClean="0"/>
                  <a:t>Price </a:t>
                </a:r>
                <a:r>
                  <a:rPr lang="en-US" sz="3100" dirty="0"/>
                  <a:t>at maximum </a:t>
                </a:r>
                <a:r>
                  <a:rPr lang="en-US" sz="3100" dirty="0" smtClean="0"/>
                  <a:t>profit </a:t>
                </a:r>
                <a:r>
                  <a:rPr lang="en-US" sz="31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1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100" i="1">
                            <a:latin typeface="Cambria Math"/>
                          </a:rPr>
                          <m:t>−</m:t>
                        </m:r>
                        <m:r>
                          <a:rPr lang="en-US" sz="3100" i="1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3100" i="1">
                            <a:latin typeface="Cambria Math"/>
                          </a:rPr>
                          <m:t>2</m:t>
                        </m:r>
                        <m:r>
                          <a:rPr lang="en-US" sz="3100" i="1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3100" dirty="0" smtClean="0"/>
                  <a:t> from profit function</a:t>
                </a:r>
                <a:endParaRPr lang="en-US" sz="3100" dirty="0"/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sz="3100" dirty="0"/>
                  <a:t>Maximum </a:t>
                </a:r>
                <a:r>
                  <a:rPr lang="en-US" sz="3100" dirty="0" smtClean="0"/>
                  <a:t>profit </a:t>
                </a:r>
                <a:r>
                  <a:rPr lang="en-US" sz="3100" dirty="0"/>
                  <a:t>= </a:t>
                </a:r>
                <a:endParaRPr lang="en-US" sz="3100" dirty="0" smtClean="0"/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i="1" dirty="0"/>
                  <a:t>You should be able to interpret the </a:t>
                </a:r>
                <a:r>
                  <a:rPr lang="en-US" i="1" dirty="0" smtClean="0"/>
                  <a:t>maximum profit!</a:t>
                </a:r>
                <a:endParaRPr lang="en-US" i="1" dirty="0"/>
              </a:p>
              <a:p>
                <a:r>
                  <a:rPr lang="en-US" i="1" dirty="0"/>
                  <a:t>You should </a:t>
                </a:r>
                <a:r>
                  <a:rPr lang="en-US" i="1" dirty="0" smtClean="0"/>
                  <a:t>add the profit function to your </a:t>
                </a:r>
                <a:r>
                  <a:rPr lang="en-US" i="1" dirty="0"/>
                  <a:t>graph of expense &amp; </a:t>
                </a:r>
                <a:r>
                  <a:rPr lang="en-US" i="1" dirty="0" smtClean="0"/>
                  <a:t>revenue in terms of price and label the maximum profit.</a:t>
                </a:r>
                <a:endParaRPr lang="en-US" i="1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022" b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C:\Users\mwroblewski\AppData\Local\Microsoft\Windows\Temporary Internet Files\Content.IE5\L0FIIUEW\MC90033594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143000"/>
            <a:ext cx="2233970" cy="190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1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5: Determining how much you want to charge per taco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Questions to ask yourself: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What is the least you should charge?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What is the most you should charge?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How much should you charge to make the most money?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How much should you charge to make your business competitive?</a:t>
            </a:r>
          </a:p>
          <a:p>
            <a:r>
              <a:rPr lang="en-US" dirty="0" smtClean="0"/>
              <a:t>After thinking about these questions, decide on your price per taco!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 smtClean="0"/>
          </a:p>
        </p:txBody>
      </p:sp>
      <p:pic>
        <p:nvPicPr>
          <p:cNvPr id="2051" name="Picture 3" descr="C:\Users\mwroblewski\AppData\Local\Microsoft\Windows\Temporary Internet Files\Content.IE5\J4GJNBPJ\MC90044039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3716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11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6: Determining the quantity to produce based on your chosen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Why?</a:t>
            </a:r>
          </a:p>
          <a:p>
            <a:r>
              <a:rPr lang="en-US" dirty="0" smtClean="0"/>
              <a:t>How?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E = </a:t>
            </a:r>
            <a:r>
              <a:rPr lang="en-US" dirty="0"/>
              <a:t>2q + 25,200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 </a:t>
            </a:r>
            <a:r>
              <a:rPr lang="en-US" dirty="0"/>
              <a:t>= </a:t>
            </a:r>
            <a:r>
              <a:rPr lang="en-US" b="1" dirty="0" err="1" smtClean="0">
                <a:solidFill>
                  <a:srgbClr val="FF0000"/>
                </a:solidFill>
              </a:rPr>
              <a:t>p</a:t>
            </a:r>
            <a:r>
              <a:rPr lang="en-US" dirty="0" err="1" smtClean="0"/>
              <a:t>q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i="1" dirty="0" smtClean="0">
                <a:solidFill>
                  <a:srgbClr val="FF0000"/>
                </a:solidFill>
              </a:rPr>
              <a:t>&lt;-- substitute your chosen selling price for 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E = 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solve for quantity q</a:t>
            </a:r>
          </a:p>
          <a:p>
            <a:pPr marL="457200" lvl="1" indent="0">
              <a:buNone/>
            </a:pPr>
            <a:r>
              <a:rPr lang="en-US" b="1" i="1" dirty="0"/>
              <a:t>You should be able to interpret your </a:t>
            </a:r>
            <a:r>
              <a:rPr lang="en-US" b="1" i="1" dirty="0" smtClean="0"/>
              <a:t>result!</a:t>
            </a:r>
          </a:p>
          <a:p>
            <a:pPr marL="457200" lvl="1" indent="0">
              <a:buNone/>
            </a:pPr>
            <a:endParaRPr lang="en-US" b="1" i="1" dirty="0"/>
          </a:p>
          <a:p>
            <a:pPr marL="514350" indent="-457200"/>
            <a:r>
              <a:rPr lang="en-US" dirty="0" smtClean="0"/>
              <a:t>How many tacos should you plan to sell in one year? How many is this per day?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sz="2800" b="1" i="1" dirty="0"/>
          </a:p>
          <a:p>
            <a:pPr marL="0" indent="0">
              <a:buNone/>
            </a:pPr>
            <a:r>
              <a:rPr lang="en-US" b="1" i="1" dirty="0"/>
              <a:t>***You will need to graph expense &amp; revenue in terms of </a:t>
            </a:r>
            <a:r>
              <a:rPr lang="en-US" b="1" i="1" dirty="0" smtClean="0"/>
              <a:t>quantity </a:t>
            </a:r>
            <a:r>
              <a:rPr lang="en-US" i="1" dirty="0" smtClean="0"/>
              <a:t>(label the breakeven quantity and the quantity of tacos you aim to sell in one year)</a:t>
            </a:r>
            <a:r>
              <a:rPr lang="en-US" b="1" i="1" dirty="0" smtClean="0"/>
              <a:t>***</a:t>
            </a:r>
            <a:endParaRPr lang="en-US" dirty="0"/>
          </a:p>
        </p:txBody>
      </p:sp>
      <p:pic>
        <p:nvPicPr>
          <p:cNvPr id="6146" name="Picture 2" descr="C:\Users\mwroblewski\AppData\Local\Microsoft\Windows\Temporary Internet Files\Content.IE5\0VGWK6C1\MC9000487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0"/>
            <a:ext cx="1613002" cy="16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15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Step 7: Determine expenses, revenue and profit per taco and for your business for one year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54" y="1524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Why?</a:t>
            </a:r>
          </a:p>
          <a:p>
            <a:r>
              <a:rPr lang="en-US" dirty="0" smtClean="0"/>
              <a:t>How?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Expenses, revenue and profit per year: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Substitute your chosen selling price into the expense, revenue and profit functions from steps 1 &amp; 4.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Expenses, revenue and profit per taco: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Divide your expense, revenue and profit for one year by the numbe</a:t>
            </a:r>
            <a:r>
              <a:rPr lang="en-US" dirty="0" smtClean="0"/>
              <a:t>r of tacos you aim to sell in one year.</a:t>
            </a:r>
          </a:p>
          <a:p>
            <a:pPr marL="571500" indent="-457200"/>
            <a:r>
              <a:rPr lang="en-US" i="1" dirty="0" smtClean="0"/>
              <a:t>You should be able to summarize this in words!</a:t>
            </a:r>
          </a:p>
        </p:txBody>
      </p:sp>
      <p:pic>
        <p:nvPicPr>
          <p:cNvPr id="7172" name="Picture 4" descr="C:\Users\mwroblewski\AppData\Local\Microsoft\Windows\Temporary Internet Files\Content.IE5\J4GJNBPJ\MC9003342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371600"/>
            <a:ext cx="1686154" cy="180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59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674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Financial Statistics</vt:lpstr>
      <vt:lpstr>The Business: Taco Truck</vt:lpstr>
      <vt:lpstr>Step 1: Modeling Expense &amp; Revenue in terms of price</vt:lpstr>
      <vt:lpstr>Step 2: Determining breakeven points</vt:lpstr>
      <vt:lpstr>Step 3: Determining maximum revenue</vt:lpstr>
      <vt:lpstr>Step 4: Determining maximum profit</vt:lpstr>
      <vt:lpstr>Step 5: Determining how much you want to charge per taco</vt:lpstr>
      <vt:lpstr>Step 6: Determining the quantity to produce based on your chosen price</vt:lpstr>
      <vt:lpstr>Step 7: Determine expenses, revenue and profit per taco and for your business for one year</vt:lpstr>
      <vt:lpstr>Your Final Report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Statistics</dc:title>
  <dc:creator>Meredith Wroblewski</dc:creator>
  <cp:lastModifiedBy>Meredith Wroblewski</cp:lastModifiedBy>
  <cp:revision>12</cp:revision>
  <dcterms:created xsi:type="dcterms:W3CDTF">2013-11-14T13:55:42Z</dcterms:created>
  <dcterms:modified xsi:type="dcterms:W3CDTF">2013-11-14T16:17:34Z</dcterms:modified>
</cp:coreProperties>
</file>