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3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Distribution of Height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Sheet1!$P$1</c:f>
              <c:strCache>
                <c:ptCount val="1"/>
                <c:pt idx="0">
                  <c:v>Frequency</c:v>
                </c:pt>
              </c:strCache>
            </c:strRef>
          </c:tx>
          <c:spPr>
            <a:solidFill>
              <a:srgbClr val="FFFF00"/>
            </a:solidFill>
            <a:ln>
              <a:solidFill>
                <a:prstClr val="black"/>
              </a:solidFill>
            </a:ln>
          </c:spPr>
          <c:invertIfNegative val="0"/>
          <c:cat>
            <c:strRef>
              <c:f>Sheet1!$O$2:$O$8</c:f>
              <c:strCache>
                <c:ptCount val="7"/>
                <c:pt idx="0">
                  <c:v>60-61</c:v>
                </c:pt>
                <c:pt idx="1">
                  <c:v>62-63</c:v>
                </c:pt>
                <c:pt idx="2">
                  <c:v>64-65</c:v>
                </c:pt>
                <c:pt idx="3">
                  <c:v>66-67</c:v>
                </c:pt>
                <c:pt idx="4">
                  <c:v>68-69</c:v>
                </c:pt>
                <c:pt idx="5">
                  <c:v>70-71</c:v>
                </c:pt>
                <c:pt idx="6">
                  <c:v>72-73</c:v>
                </c:pt>
              </c:strCache>
            </c:strRef>
          </c:cat>
          <c:val>
            <c:numRef>
              <c:f>Sheet1!$P$2:$P$8</c:f>
              <c:numCache>
                <c:formatCode>General</c:formatCode>
                <c:ptCount val="7"/>
                <c:pt idx="0">
                  <c:v>2</c:v>
                </c:pt>
                <c:pt idx="1">
                  <c:v>7</c:v>
                </c:pt>
                <c:pt idx="2">
                  <c:v>12</c:v>
                </c:pt>
                <c:pt idx="3">
                  <c:v>8</c:v>
                </c:pt>
                <c:pt idx="4">
                  <c:v>12</c:v>
                </c:pt>
                <c:pt idx="5">
                  <c:v>6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77389184"/>
        <c:axId val="84850176"/>
      </c:barChart>
      <c:catAx>
        <c:axId val="773891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Height</a:t>
                </a:r>
                <a:r>
                  <a:rPr lang="en-US" baseline="0"/>
                  <a:t> (inches)</a:t>
                </a:r>
                <a:endParaRPr lang="en-US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84850176"/>
        <c:crosses val="autoZero"/>
        <c:auto val="1"/>
        <c:lblAlgn val="ctr"/>
        <c:lblOffset val="100"/>
        <c:noMultiLvlLbl val="0"/>
      </c:catAx>
      <c:valAx>
        <c:axId val="8485017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Frequency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773891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B578-5B3E-4B2F-B75A-A6A25FBEFF12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2BC8-17D2-4E87-A2C9-A6A787D0F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B578-5B3E-4B2F-B75A-A6A25FBEFF12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2BC8-17D2-4E87-A2C9-A6A787D0F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B578-5B3E-4B2F-B75A-A6A25FBEFF12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2BC8-17D2-4E87-A2C9-A6A787D0F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B578-5B3E-4B2F-B75A-A6A25FBEFF12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2BC8-17D2-4E87-A2C9-A6A787D0F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B578-5B3E-4B2F-B75A-A6A25FBEFF12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2BC8-17D2-4E87-A2C9-A6A787D0F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B578-5B3E-4B2F-B75A-A6A25FBEFF12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2BC8-17D2-4E87-A2C9-A6A787D0F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B578-5B3E-4B2F-B75A-A6A25FBEFF12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2BC8-17D2-4E87-A2C9-A6A787D0F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B578-5B3E-4B2F-B75A-A6A25FBEFF12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2BC8-17D2-4E87-A2C9-A6A787D0F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B578-5B3E-4B2F-B75A-A6A25FBEFF12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2BC8-17D2-4E87-A2C9-A6A787D0F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B578-5B3E-4B2F-B75A-A6A25FBEFF12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2BC8-17D2-4E87-A2C9-A6A787D0F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B578-5B3E-4B2F-B75A-A6A25FBEFF12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2BC8-17D2-4E87-A2C9-A6A787D0F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1B578-5B3E-4B2F-B75A-A6A25FBEFF12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22BC8-17D2-4E87-A2C9-A6A787D0F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		1/29/14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 the gas price data to answer the following questions. {$4.79</a:t>
            </a:r>
            <a:r>
              <a:rPr lang="en-US" dirty="0"/>
              <a:t>,  $4.60,  $4.75,  $4.66, $</a:t>
            </a:r>
            <a:r>
              <a:rPr lang="en-US" dirty="0" smtClean="0"/>
              <a:t>4.60}</a:t>
            </a:r>
          </a:p>
          <a:p>
            <a:pPr marL="514350" indent="-514350">
              <a:buAutoNum type="arabicPeriod"/>
            </a:pPr>
            <a:r>
              <a:rPr lang="en-US" dirty="0" smtClean="0"/>
              <a:t>Find the </a:t>
            </a:r>
            <a:r>
              <a:rPr lang="en-US" b="1" dirty="0" smtClean="0">
                <a:solidFill>
                  <a:srgbClr val="FFC000"/>
                </a:solidFill>
              </a:rPr>
              <a:t>mean</a:t>
            </a:r>
            <a:r>
              <a:rPr lang="en-US" dirty="0" smtClean="0"/>
              <a:t> of the data </a:t>
            </a:r>
            <a:r>
              <a:rPr lang="en-US" i="1" dirty="0" smtClean="0"/>
              <a:t>(hint: average)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Find the </a:t>
            </a:r>
            <a:r>
              <a:rPr lang="en-US" b="1" dirty="0" smtClean="0">
                <a:solidFill>
                  <a:srgbClr val="FF0000"/>
                </a:solidFill>
              </a:rPr>
              <a:t>median</a:t>
            </a:r>
            <a:r>
              <a:rPr lang="en-US" dirty="0" smtClean="0"/>
              <a:t> of the data </a:t>
            </a:r>
            <a:r>
              <a:rPr lang="en-US" i="1" dirty="0" smtClean="0"/>
              <a:t>(hint: middle)</a:t>
            </a:r>
          </a:p>
          <a:p>
            <a:pPr marL="514350" indent="-514350">
              <a:buAutoNum type="arabicPeriod"/>
            </a:pPr>
            <a:r>
              <a:rPr lang="en-US" dirty="0" smtClean="0"/>
              <a:t>Find the </a:t>
            </a:r>
            <a:r>
              <a:rPr lang="en-US" b="1" dirty="0" smtClean="0">
                <a:solidFill>
                  <a:srgbClr val="0070C0"/>
                </a:solidFill>
              </a:rPr>
              <a:t>mode</a:t>
            </a:r>
            <a:r>
              <a:rPr lang="en-US" dirty="0" smtClean="0"/>
              <a:t> of the data </a:t>
            </a:r>
            <a:r>
              <a:rPr lang="en-US" i="1" dirty="0" smtClean="0"/>
              <a:t>(hint: most)</a:t>
            </a:r>
          </a:p>
          <a:p>
            <a:pPr marL="514350" indent="-514350">
              <a:buAutoNum type="arabicPeriod"/>
            </a:pPr>
            <a:r>
              <a:rPr lang="en-US" dirty="0" smtClean="0"/>
              <a:t>Which of these do you think best describes the center of the data?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922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Representations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609600"/>
          </a:xfrm>
        </p:spPr>
        <p:txBody>
          <a:bodyPr/>
          <a:lstStyle/>
          <a:p>
            <a:r>
              <a:rPr lang="en-US" dirty="0" smtClean="0"/>
              <a:t>Measures of center</a:t>
            </a:r>
            <a:endParaRPr lang="en-US" dirty="0"/>
          </a:p>
        </p:txBody>
      </p:sp>
      <p:pic>
        <p:nvPicPr>
          <p:cNvPr id="4" name="Picture 8" descr="http://www.mathsisfun.com/data/images/normal-distribu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828800"/>
            <a:ext cx="4800600" cy="370291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90800" y="57150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Normal Distribution (Bell Curve)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876800" y="16002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</a:rPr>
              <a:t>Mean</a:t>
            </a:r>
            <a:r>
              <a:rPr lang="en-US" sz="2400" b="1" dirty="0" smtClean="0">
                <a:solidFill>
                  <a:srgbClr val="FF0000"/>
                </a:solidFill>
              </a:rPr>
              <a:t> = Median = </a:t>
            </a:r>
            <a:r>
              <a:rPr lang="en-US" sz="2400" b="1" dirty="0" smtClean="0">
                <a:solidFill>
                  <a:srgbClr val="0070C0"/>
                </a:solidFill>
              </a:rPr>
              <a:t>Mode</a:t>
            </a:r>
            <a:endParaRPr lang="en-US" sz="2400" b="1" dirty="0">
              <a:solidFill>
                <a:srgbClr val="0070C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724400" y="1828800"/>
            <a:ext cx="0" cy="5334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Representations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609600"/>
          </a:xfrm>
        </p:spPr>
        <p:txBody>
          <a:bodyPr/>
          <a:lstStyle/>
          <a:p>
            <a:r>
              <a:rPr lang="en-US" dirty="0" smtClean="0"/>
              <a:t>Measures of center</a:t>
            </a:r>
            <a:endParaRPr lang="en-US" dirty="0"/>
          </a:p>
        </p:txBody>
      </p:sp>
      <p:pic>
        <p:nvPicPr>
          <p:cNvPr id="4" name="Picture 4" descr="http://www.mathsisfun.com/data/images/normal-distribution-skew-righ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905000"/>
            <a:ext cx="4343400" cy="379393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19400" y="59436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Skewed Right (Positive skew)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819400" y="1905000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Mode</a:t>
            </a:r>
            <a:endParaRPr lang="en-US" sz="2400" b="1" dirty="0">
              <a:solidFill>
                <a:srgbClr val="0070C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810000" y="1676400"/>
            <a:ext cx="0" cy="5334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343400" y="3124200"/>
            <a:ext cx="0" cy="533400"/>
          </a:xfrm>
          <a:prstGeom prst="straightConnector1">
            <a:avLst/>
          </a:prstGeom>
          <a:ln w="57150">
            <a:solidFill>
              <a:srgbClr val="FFC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114800" y="2667000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</a:rPr>
              <a:t>Median</a:t>
            </a:r>
            <a:endParaRPr lang="en-US" sz="2400" b="1" dirty="0">
              <a:solidFill>
                <a:srgbClr val="FFC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029200" y="3581400"/>
            <a:ext cx="0" cy="533400"/>
          </a:xfrm>
          <a:prstGeom prst="straightConnector1">
            <a:avLst/>
          </a:prstGeom>
          <a:ln w="571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105400" y="3276600"/>
            <a:ext cx="926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Mean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http://www.mathsisfun.com/data/images/normal-distribution-skew-lef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676400"/>
            <a:ext cx="4711257" cy="419099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Representations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609600"/>
          </a:xfrm>
        </p:spPr>
        <p:txBody>
          <a:bodyPr/>
          <a:lstStyle/>
          <a:p>
            <a:r>
              <a:rPr lang="en-US" dirty="0" smtClean="0"/>
              <a:t>Measures of center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59436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Skewed Left (Negative skew)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562600" y="1219200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Mode</a:t>
            </a:r>
            <a:endParaRPr lang="en-US" sz="2400" b="1" dirty="0">
              <a:solidFill>
                <a:srgbClr val="0070C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486400" y="1371600"/>
            <a:ext cx="0" cy="5334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724400" y="2209800"/>
            <a:ext cx="0" cy="533400"/>
          </a:xfrm>
          <a:prstGeom prst="straightConnector1">
            <a:avLst/>
          </a:prstGeom>
          <a:ln w="57150">
            <a:solidFill>
              <a:srgbClr val="FFC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733800" y="1752600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</a:rPr>
              <a:t>Median</a:t>
            </a:r>
            <a:endParaRPr lang="en-US" sz="2400" b="1" dirty="0">
              <a:solidFill>
                <a:srgbClr val="FFC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114800" y="3124200"/>
            <a:ext cx="0" cy="533400"/>
          </a:xfrm>
          <a:prstGeom prst="straightConnector1">
            <a:avLst/>
          </a:prstGeom>
          <a:ln w="571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352800" y="2667000"/>
            <a:ext cx="926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Mean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685800" y="2895600"/>
            <a:ext cx="7086600" cy="3509665"/>
            <a:chOff x="685800" y="2895600"/>
            <a:chExt cx="7086600" cy="3509665"/>
          </a:xfrm>
        </p:grpSpPr>
        <p:sp>
          <p:nvSpPr>
            <p:cNvPr id="5" name="TextBox 4"/>
            <p:cNvSpPr txBox="1"/>
            <p:nvPr/>
          </p:nvSpPr>
          <p:spPr>
            <a:xfrm>
              <a:off x="2590800" y="5943600"/>
              <a:ext cx="419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Normal Distribution (Bell Curve)</a:t>
              </a:r>
              <a:endParaRPr lang="en-US" sz="2400" dirty="0"/>
            </a:p>
          </p:txBody>
        </p:sp>
        <p:pic>
          <p:nvPicPr>
            <p:cNvPr id="4" name="Picture 3" descr="http://3.bp.blogspot.com/--DGSsF-JBIM/UCnAM0Eq_gI/AAAAAAAAAHA/C-hgWemxq2I/s1600/Bell-Curve.gif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52600" y="3048000"/>
              <a:ext cx="6019800" cy="267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7" name="Straight Connector 6"/>
            <p:cNvCxnSpPr/>
            <p:nvPr/>
          </p:nvCxnSpPr>
          <p:spPr>
            <a:xfrm flipV="1">
              <a:off x="4495800" y="3200400"/>
              <a:ext cx="0" cy="220980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572000" y="2895600"/>
              <a:ext cx="20304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50"/>
                  </a:solidFill>
                </a:rPr>
                <a:t>50</a:t>
              </a:r>
              <a:r>
                <a:rPr lang="en-US" sz="2400" b="1" baseline="30000" dirty="0" smtClean="0">
                  <a:solidFill>
                    <a:srgbClr val="00B050"/>
                  </a:solidFill>
                </a:rPr>
                <a:t>th</a:t>
              </a:r>
              <a:r>
                <a:rPr lang="en-US" sz="2400" b="1" dirty="0" smtClean="0">
                  <a:solidFill>
                    <a:srgbClr val="00B050"/>
                  </a:solidFill>
                </a:rPr>
                <a:t> percentile</a:t>
              </a:r>
              <a:endParaRPr lang="en-US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85800" y="4114800"/>
              <a:ext cx="1752599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00B050"/>
                  </a:solidFill>
                </a:rPr>
                <a:t>50% of the data lie at or to the left of the value at this line</a:t>
              </a:r>
            </a:p>
            <a:p>
              <a:pPr algn="r"/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657600" y="4572000"/>
              <a:ext cx="7200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50"/>
                  </a:solidFill>
                </a:rPr>
                <a:t>50%</a:t>
              </a:r>
              <a:endParaRPr lang="en-US" sz="2400" b="1" dirty="0">
                <a:solidFill>
                  <a:srgbClr val="00B050"/>
                </a:solidFill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2438400" y="5181600"/>
              <a:ext cx="1905000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524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Percentile: </a:t>
            </a:r>
            <a:r>
              <a:rPr lang="en-US" dirty="0"/>
              <a:t>a measure that tells us what percent of the total frequency </a:t>
            </a:r>
            <a:r>
              <a:rPr lang="en-US" dirty="0" smtClean="0"/>
              <a:t>is </a:t>
            </a:r>
            <a:r>
              <a:rPr lang="en-US" dirty="0"/>
              <a:t>at or below that measure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057400" y="2971800"/>
            <a:ext cx="5230892" cy="2438400"/>
            <a:chOff x="2057400" y="2971800"/>
            <a:chExt cx="5230892" cy="2438400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81600" y="4038600"/>
              <a:ext cx="0" cy="13716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257800" y="3810000"/>
              <a:ext cx="20304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2060"/>
                  </a:solidFill>
                </a:rPr>
                <a:t>84</a:t>
              </a:r>
              <a:r>
                <a:rPr lang="en-US" sz="2400" b="1" baseline="30000" dirty="0" smtClean="0">
                  <a:solidFill>
                    <a:srgbClr val="002060"/>
                  </a:solidFill>
                </a:rPr>
                <a:t>th</a:t>
              </a:r>
              <a:r>
                <a:rPr lang="en-US" sz="2400" b="1" dirty="0" smtClean="0">
                  <a:solidFill>
                    <a:srgbClr val="002060"/>
                  </a:solidFill>
                </a:rPr>
                <a:t> percentile</a:t>
              </a:r>
              <a:endParaRPr lang="en-US" sz="2400" b="1" dirty="0">
                <a:solidFill>
                  <a:srgbClr val="00206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057400" y="2971800"/>
              <a:ext cx="1523999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002060"/>
                  </a:solidFill>
                </a:rPr>
                <a:t>84% of the data lie at or to the left of the value at this line</a:t>
              </a:r>
            </a:p>
            <a:p>
              <a:pPr algn="r"/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91000" y="3657600"/>
              <a:ext cx="7200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2060"/>
                  </a:solidFill>
                </a:rPr>
                <a:t>84%</a:t>
              </a:r>
              <a:endParaRPr lang="en-US" sz="2400" b="1" dirty="0">
                <a:solidFill>
                  <a:srgbClr val="002060"/>
                </a:solidFill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3505200" y="4267200"/>
              <a:ext cx="1600200" cy="0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513404"/>
              </p:ext>
            </p:extLst>
          </p:nvPr>
        </p:nvGraphicFramePr>
        <p:xfrm>
          <a:off x="1301750" y="4495800"/>
          <a:ext cx="1436688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name="Equation" r:id="rId3" imgW="609480" imgH="393480" progId="Equation.3">
                  <p:embed/>
                </p:oleObj>
              </mc:Choice>
              <mc:Fallback>
                <p:oleObj name="Equation" r:id="rId3" imgW="60948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0" y="4495800"/>
                        <a:ext cx="1436688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#3 - Height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You can calculate percentiles for a data set.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2286000"/>
          <a:ext cx="6477000" cy="1295400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</a:tblGrid>
              <a:tr h="25908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71600" y="1828800"/>
            <a:ext cx="3762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Ordered height data (inches)</a:t>
            </a:r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81000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Percentile</a:t>
            </a:r>
            <a:r>
              <a:rPr lang="en-US" sz="3200" noProof="0" dirty="0"/>
              <a:t> </a:t>
            </a:r>
            <a:r>
              <a:rPr lang="en-US" sz="3200" noProof="0" dirty="0" smtClean="0"/>
              <a:t>= data point in </a:t>
            </a:r>
            <a:r>
              <a:rPr lang="en-US" sz="3200" noProof="0" dirty="0" smtClean="0">
                <a:solidFill>
                  <a:srgbClr val="7030A0"/>
                </a:solidFill>
              </a:rPr>
              <a:t>position </a:t>
            </a:r>
            <a:r>
              <a:rPr lang="en-US" sz="3200" i="1" dirty="0">
                <a:solidFill>
                  <a:srgbClr val="7030A0"/>
                </a:solidFill>
              </a:rPr>
              <a:t>P</a:t>
            </a:r>
            <a:r>
              <a:rPr lang="en-US" sz="3200" i="1" noProof="0" dirty="0" smtClean="0"/>
              <a:t>, </a:t>
            </a:r>
            <a:r>
              <a:rPr lang="en-US" sz="3200" noProof="0" dirty="0" smtClean="0"/>
              <a:t>where</a:t>
            </a:r>
          </a:p>
          <a:p>
            <a:pPr lvl="1">
              <a:spcBef>
                <a:spcPct val="20000"/>
              </a:spcBef>
              <a:defRPr/>
            </a:pPr>
            <a:r>
              <a:rPr lang="en-US" sz="3200" dirty="0" smtClean="0">
                <a:solidFill>
                  <a:srgbClr val="7030A0"/>
                </a:solidFill>
              </a:rPr>
              <a:t>P= </a:t>
            </a:r>
            <a:r>
              <a:rPr lang="en-US" sz="3200" dirty="0" smtClean="0">
                <a:solidFill>
                  <a:srgbClr val="00B050"/>
                </a:solidFill>
              </a:rPr>
              <a:t>p</a:t>
            </a:r>
            <a:r>
              <a:rPr lang="en-US" sz="3200" dirty="0" smtClean="0"/>
              <a:t>(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n</a:t>
            </a:r>
            <a:r>
              <a:rPr lang="en-US" sz="3200" dirty="0" smtClean="0"/>
              <a:t>+1)</a:t>
            </a:r>
            <a:endParaRPr lang="en-US" sz="3200" noProof="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124200" y="4495798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00B050"/>
                </a:solidFill>
              </a:rPr>
              <a:t>p – </a:t>
            </a:r>
            <a:r>
              <a:rPr lang="en-US" sz="2000" dirty="0" smtClean="0">
                <a:solidFill>
                  <a:srgbClr val="00B050"/>
                </a:solidFill>
              </a:rPr>
              <a:t>percentile of interest</a:t>
            </a:r>
          </a:p>
          <a:p>
            <a:r>
              <a:rPr lang="en-US" sz="2000" i="1" dirty="0" smtClean="0">
                <a:solidFill>
                  <a:schemeClr val="accent6">
                    <a:lumMod val="75000"/>
                  </a:schemeClr>
                </a:solidFill>
              </a:rPr>
              <a:t>n –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number of data points</a:t>
            </a:r>
            <a:endParaRPr lang="en-US" sz="20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000" dirty="0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#3 - Height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37791"/>
              </p:ext>
            </p:extLst>
          </p:nvPr>
        </p:nvGraphicFramePr>
        <p:xfrm>
          <a:off x="1219200" y="1828800"/>
          <a:ext cx="6477000" cy="1316736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</a:tblGrid>
              <a:tr h="25908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69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00200" y="1219200"/>
            <a:ext cx="3762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Ordered height data (inches)</a:t>
            </a:r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076700"/>
            <a:ext cx="82296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noProof="0" dirty="0" smtClean="0"/>
              <a:t>Calculate the 70</a:t>
            </a:r>
            <a:r>
              <a:rPr lang="en-US" sz="3200" baseline="30000" noProof="0" dirty="0" smtClean="0"/>
              <a:t>th</a:t>
            </a:r>
            <a:r>
              <a:rPr lang="en-US" sz="3200" noProof="0" dirty="0" smtClean="0"/>
              <a:t> percentile for the data above.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70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Percentile</a:t>
            </a:r>
            <a:r>
              <a:rPr lang="en-US" sz="3200" noProof="0" dirty="0" smtClean="0">
                <a:solidFill>
                  <a:srgbClr val="FF0000"/>
                </a:solidFill>
              </a:rPr>
              <a:t> </a:t>
            </a:r>
            <a:r>
              <a:rPr lang="en-US" sz="3200" noProof="0" dirty="0" smtClean="0"/>
              <a:t>= data point in </a:t>
            </a:r>
            <a:r>
              <a:rPr lang="en-US" sz="3200" noProof="0" dirty="0" smtClean="0">
                <a:solidFill>
                  <a:srgbClr val="7030A0"/>
                </a:solidFill>
              </a:rPr>
              <a:t>position </a:t>
            </a:r>
            <a:r>
              <a:rPr lang="en-US" sz="3200" i="1" dirty="0">
                <a:solidFill>
                  <a:srgbClr val="7030A0"/>
                </a:solidFill>
              </a:rPr>
              <a:t>P</a:t>
            </a:r>
            <a:r>
              <a:rPr lang="en-US" sz="3200" i="1" noProof="0" dirty="0" smtClean="0"/>
              <a:t>, </a:t>
            </a:r>
            <a:r>
              <a:rPr lang="en-US" sz="3200" noProof="0" dirty="0" smtClean="0"/>
              <a:t>where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3200" dirty="0">
                <a:solidFill>
                  <a:srgbClr val="7030A0"/>
                </a:solidFill>
              </a:rPr>
              <a:t>P= </a:t>
            </a:r>
            <a:r>
              <a:rPr lang="en-US" sz="3200" u="sng" dirty="0">
                <a:solidFill>
                  <a:srgbClr val="00B050"/>
                </a:solidFill>
              </a:rPr>
              <a:t>70</a:t>
            </a:r>
            <a:r>
              <a:rPr lang="en-US" sz="3200" u="sng" dirty="0"/>
              <a:t>(</a:t>
            </a:r>
            <a:r>
              <a:rPr lang="en-US" sz="3200" u="sng" dirty="0">
                <a:solidFill>
                  <a:schemeClr val="accent6">
                    <a:lumMod val="75000"/>
                  </a:schemeClr>
                </a:solidFill>
              </a:rPr>
              <a:t>49</a:t>
            </a:r>
            <a:r>
              <a:rPr lang="en-US" sz="3200" u="sng" dirty="0"/>
              <a:t>+1) </a:t>
            </a:r>
            <a:r>
              <a:rPr lang="en-US" sz="3200" dirty="0">
                <a:solidFill>
                  <a:srgbClr val="7030A0"/>
                </a:solidFill>
              </a:rPr>
              <a:t>= </a:t>
            </a:r>
            <a:r>
              <a:rPr lang="en-US" sz="3200" dirty="0" smtClean="0">
                <a:solidFill>
                  <a:srgbClr val="7030A0"/>
                </a:solidFill>
              </a:rPr>
              <a:t>35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smtClean="0">
                <a:solidFill>
                  <a:srgbClr val="7030A0"/>
                </a:solidFill>
              </a:rPr>
              <a:t>         </a:t>
            </a:r>
            <a:r>
              <a:rPr lang="en-US" sz="3200" dirty="0" smtClean="0"/>
              <a:t>100</a:t>
            </a:r>
            <a:endParaRPr lang="en-US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noProof="0" dirty="0" smtClean="0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28600" y="1219200"/>
            <a:ext cx="1219200" cy="762000"/>
            <a:chOff x="228600" y="1219200"/>
            <a:chExt cx="1219200" cy="762000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990600" y="1600200"/>
              <a:ext cx="457200" cy="381000"/>
            </a:xfrm>
            <a:prstGeom prst="straightConnector1">
              <a:avLst/>
            </a:prstGeom>
            <a:ln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28600" y="1219200"/>
              <a:ext cx="1106585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Position 1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200400" y="2590800"/>
            <a:ext cx="1828590" cy="2438400"/>
            <a:chOff x="3200400" y="2590800"/>
            <a:chExt cx="1828590" cy="2438400"/>
          </a:xfrm>
        </p:grpSpPr>
        <p:cxnSp>
          <p:nvCxnSpPr>
            <p:cNvPr id="16" name="Straight Arrow Connector 15"/>
            <p:cNvCxnSpPr/>
            <p:nvPr/>
          </p:nvCxnSpPr>
          <p:spPr>
            <a:xfrm flipV="1">
              <a:off x="4114800" y="2743200"/>
              <a:ext cx="0" cy="533400"/>
            </a:xfrm>
            <a:prstGeom prst="straightConnector1">
              <a:avLst/>
            </a:prstGeom>
            <a:ln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3429000" y="3276600"/>
              <a:ext cx="15999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7030A0"/>
                  </a:solidFill>
                </a:rPr>
                <a:t>Position 35</a:t>
              </a:r>
              <a:endParaRPr lang="en-US" sz="2400" b="1" dirty="0">
                <a:solidFill>
                  <a:srgbClr val="7030A0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810000" y="2590800"/>
              <a:ext cx="685800" cy="304800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V="1">
              <a:off x="3200400" y="3657600"/>
              <a:ext cx="762000" cy="1371600"/>
            </a:xfrm>
            <a:prstGeom prst="straightConnector1">
              <a:avLst/>
            </a:prstGeom>
            <a:ln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3839497" y="2971800"/>
            <a:ext cx="4558877" cy="3035587"/>
            <a:chOff x="3839497" y="2971800"/>
            <a:chExt cx="4558877" cy="3035587"/>
          </a:xfrm>
        </p:grpSpPr>
        <p:sp>
          <p:nvSpPr>
            <p:cNvPr id="23" name="TextBox 22"/>
            <p:cNvSpPr txBox="1"/>
            <p:nvPr/>
          </p:nvSpPr>
          <p:spPr>
            <a:xfrm>
              <a:off x="3839497" y="5422612"/>
              <a:ext cx="455887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00B050"/>
                  </a:solidFill>
                </a:rPr>
                <a:t>70</a:t>
              </a:r>
              <a:r>
                <a:rPr lang="en-US" sz="3200" baseline="30000" dirty="0" smtClean="0">
                  <a:solidFill>
                    <a:srgbClr val="00B050"/>
                  </a:solidFill>
                </a:rPr>
                <a:t>th</a:t>
              </a:r>
              <a:r>
                <a:rPr lang="en-US" sz="3200" dirty="0" smtClean="0">
                  <a:solidFill>
                    <a:srgbClr val="FF0000"/>
                  </a:solidFill>
                </a:rPr>
                <a:t> </a:t>
              </a:r>
              <a:r>
                <a:rPr lang="en-US" sz="3200" dirty="0" smtClean="0"/>
                <a:t>Percentile = </a:t>
              </a:r>
              <a:r>
                <a:rPr lang="en-US" sz="3200" b="1" dirty="0" smtClean="0"/>
                <a:t>69 inches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4572000" y="2971800"/>
              <a:ext cx="2438400" cy="245081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/>
          <p:cNvSpPr/>
          <p:nvPr/>
        </p:nvSpPr>
        <p:spPr>
          <a:xfrm>
            <a:off x="952500" y="6026723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This means 70% of these people are 69 inches or shorter.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#3 – Height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609600"/>
          </a:xfrm>
        </p:spPr>
        <p:txBody>
          <a:bodyPr/>
          <a:lstStyle/>
          <a:p>
            <a:r>
              <a:rPr lang="en-US" dirty="0" smtClean="0"/>
              <a:t>Data in Histogram form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914400" y="1905000"/>
            <a:ext cx="7162800" cy="4318575"/>
            <a:chOff x="914400" y="1905000"/>
            <a:chExt cx="7162800" cy="4318575"/>
          </a:xfrm>
        </p:grpSpPr>
        <p:graphicFrame>
          <p:nvGraphicFramePr>
            <p:cNvPr id="4" name="Chart 3"/>
            <p:cNvGraphicFramePr/>
            <p:nvPr/>
          </p:nvGraphicFramePr>
          <p:xfrm>
            <a:off x="1371600" y="1905000"/>
            <a:ext cx="6705600" cy="381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914400" y="5638800"/>
              <a:ext cx="455887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00B050"/>
                  </a:solidFill>
                </a:rPr>
                <a:t>70</a:t>
              </a:r>
              <a:r>
                <a:rPr lang="en-US" sz="3200" baseline="30000" dirty="0" smtClean="0">
                  <a:solidFill>
                    <a:srgbClr val="00B050"/>
                  </a:solidFill>
                </a:rPr>
                <a:t>th</a:t>
              </a:r>
              <a:r>
                <a:rPr lang="en-US" sz="3200" dirty="0" smtClean="0">
                  <a:solidFill>
                    <a:srgbClr val="FF0000"/>
                  </a:solidFill>
                </a:rPr>
                <a:t> </a:t>
              </a:r>
              <a:r>
                <a:rPr lang="en-US" sz="3200" dirty="0" smtClean="0"/>
                <a:t>Percentile = </a:t>
              </a:r>
              <a:r>
                <a:rPr lang="en-US" sz="3200" b="1" dirty="0" smtClean="0"/>
                <a:t>69 inches</a:t>
              </a:r>
            </a:p>
          </p:txBody>
        </p:sp>
        <p:cxnSp>
          <p:nvCxnSpPr>
            <p:cNvPr id="7" name="Elbow Connector 6"/>
            <p:cNvCxnSpPr>
              <a:stCxn id="5" idx="3"/>
            </p:cNvCxnSpPr>
            <p:nvPr/>
          </p:nvCxnSpPr>
          <p:spPr>
            <a:xfrm flipV="1">
              <a:off x="5473277" y="5410200"/>
              <a:ext cx="470323" cy="520988"/>
            </a:xfrm>
            <a:prstGeom prst="bentConnector2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248400" y="2819400"/>
              <a:ext cx="0" cy="2286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1828800" y="3962400"/>
              <a:ext cx="3581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 smtClean="0"/>
                <a:t>70% of the data are at or  to the left of this line</a:t>
              </a:r>
              <a:endParaRPr lang="en-US" sz="2400" b="1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5410200" y="4572000"/>
              <a:ext cx="762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</a:t>
            </a:r>
            <a:r>
              <a:rPr lang="en-US" i="1" dirty="0" smtClean="0"/>
              <a:t>you </a:t>
            </a:r>
            <a:r>
              <a:rPr lang="en-US" dirty="0" smtClean="0"/>
              <a:t>try!</a:t>
            </a:r>
          </a:p>
          <a:p>
            <a:pPr lvl="1"/>
            <a:r>
              <a:rPr lang="en-US" dirty="0" smtClean="0"/>
              <a:t>Station 1: Vocabulary Graphic Organizer</a:t>
            </a:r>
          </a:p>
          <a:p>
            <a:pPr lvl="1"/>
            <a:r>
              <a:rPr lang="en-US" dirty="0" smtClean="0"/>
              <a:t>Station 2: Practice with mean, median &amp; mode</a:t>
            </a:r>
          </a:p>
          <a:p>
            <a:pPr lvl="1"/>
            <a:r>
              <a:rPr lang="en-US" dirty="0" smtClean="0"/>
              <a:t>Station 3: Practice with percentiles</a:t>
            </a:r>
          </a:p>
          <a:p>
            <a:pPr lvl="1"/>
            <a:r>
              <a:rPr lang="en-US" dirty="0" smtClean="0"/>
              <a:t>Station 4: Analyze data*</a:t>
            </a:r>
          </a:p>
          <a:p>
            <a:pPr lvl="1">
              <a:buNone/>
            </a:pPr>
            <a:r>
              <a:rPr lang="en-US" i="1" dirty="0"/>
              <a:t>	</a:t>
            </a:r>
            <a:r>
              <a:rPr lang="en-US" i="1" dirty="0" smtClean="0"/>
              <a:t>	*challenge station</a:t>
            </a:r>
          </a:p>
          <a:p>
            <a:r>
              <a:rPr lang="en-US" i="1" dirty="0" smtClean="0"/>
              <a:t>Assignment #1.3: Redo Unit 1 pretest 1. </a:t>
            </a:r>
            <a:r>
              <a:rPr lang="en-US" i="1" smtClean="0"/>
              <a:t>Remember, it </a:t>
            </a:r>
            <a:r>
              <a:rPr lang="en-US" i="1" dirty="0" smtClean="0"/>
              <a:t>is </a:t>
            </a:r>
            <a:r>
              <a:rPr lang="en-US" i="1" smtClean="0"/>
              <a:t>due Thursday!</a:t>
            </a:r>
            <a:endParaRPr lang="en-US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				</a:t>
            </a:r>
            <a:r>
              <a:rPr lang="en-US" dirty="0" smtClean="0"/>
              <a:t>1/30/14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of the distributions below do you think best represents the distribution of income in the United States? Why?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685800" y="3276600"/>
            <a:ext cx="2133600" cy="2322731"/>
            <a:chOff x="685800" y="3276600"/>
            <a:chExt cx="2133600" cy="2322731"/>
          </a:xfrm>
        </p:grpSpPr>
        <p:pic>
          <p:nvPicPr>
            <p:cNvPr id="4" name="Picture 2" descr="http://www.mathsisfun.com/data/images/normal-distribution-skew-left.gif"/>
            <p:cNvPicPr>
              <a:picLocks noChangeAspect="1" noChangeArrowheads="1"/>
            </p:cNvPicPr>
            <p:nvPr/>
          </p:nvPicPr>
          <p:blipFill>
            <a:blip r:embed="rId2" cstate="print"/>
            <a:srcRect l="10675" t="4000" r="3926" b="8000"/>
            <a:stretch>
              <a:fillRect/>
            </a:stretch>
          </p:blipFill>
          <p:spPr bwMode="auto">
            <a:xfrm>
              <a:off x="685800" y="3276600"/>
              <a:ext cx="1828800" cy="1676400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685800" y="4953000"/>
              <a:ext cx="2133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$                       $$$$$</a:t>
              </a:r>
            </a:p>
            <a:p>
              <a:pPr algn="ctr"/>
              <a:r>
                <a:rPr lang="en-US" b="1" dirty="0" smtClean="0"/>
                <a:t>Yearly Income</a:t>
              </a:r>
              <a:endParaRPr lang="en-US" b="1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429000" y="3276600"/>
            <a:ext cx="2362200" cy="2322731"/>
            <a:chOff x="3429000" y="3276600"/>
            <a:chExt cx="2362200" cy="2322731"/>
          </a:xfrm>
        </p:grpSpPr>
        <p:pic>
          <p:nvPicPr>
            <p:cNvPr id="5" name="Picture 8" descr="http://www.mathsisfun.com/data/images/normal-distribution.gif"/>
            <p:cNvPicPr>
              <a:picLocks noChangeAspect="1" noChangeArrowheads="1"/>
            </p:cNvPicPr>
            <p:nvPr/>
          </p:nvPicPr>
          <p:blipFill>
            <a:blip r:embed="rId3" cstate="print"/>
            <a:srcRect l="13996" t="14286" r="4826" b="10714"/>
            <a:stretch>
              <a:fillRect/>
            </a:stretch>
          </p:blipFill>
          <p:spPr bwMode="auto">
            <a:xfrm>
              <a:off x="3429000" y="3276600"/>
              <a:ext cx="2209800" cy="1600200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3429000" y="4953000"/>
              <a:ext cx="2362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$                            $$$$$</a:t>
              </a:r>
            </a:p>
            <a:p>
              <a:pPr algn="ctr"/>
              <a:r>
                <a:rPr lang="en-US" b="1" dirty="0" smtClean="0"/>
                <a:t>Yearly Income</a:t>
              </a:r>
              <a:endParaRPr lang="en-US" b="1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172200" y="3276600"/>
            <a:ext cx="2133600" cy="2322731"/>
            <a:chOff x="6172200" y="3276600"/>
            <a:chExt cx="2133600" cy="2322731"/>
          </a:xfrm>
        </p:grpSpPr>
        <p:pic>
          <p:nvPicPr>
            <p:cNvPr id="6" name="Picture 4" descr="http://www.mathsisfun.com/data/images/normal-distribution-skew-right.gif"/>
            <p:cNvPicPr>
              <a:picLocks noChangeAspect="1" noChangeArrowheads="1"/>
            </p:cNvPicPr>
            <p:nvPr/>
          </p:nvPicPr>
          <p:blipFill>
            <a:blip r:embed="rId4" cstate="print"/>
            <a:srcRect l="13976" t="4000" r="5663" b="12000"/>
            <a:stretch>
              <a:fillRect/>
            </a:stretch>
          </p:blipFill>
          <p:spPr bwMode="auto">
            <a:xfrm>
              <a:off x="6324600" y="3276600"/>
              <a:ext cx="1752600" cy="1600200"/>
            </a:xfrm>
            <a:prstGeom prst="rect">
              <a:avLst/>
            </a:prstGeom>
            <a:noFill/>
          </p:spPr>
        </p:pic>
        <p:sp>
          <p:nvSpPr>
            <p:cNvPr id="11" name="TextBox 10"/>
            <p:cNvSpPr txBox="1"/>
            <p:nvPr/>
          </p:nvSpPr>
          <p:spPr>
            <a:xfrm>
              <a:off x="6172200" y="4953000"/>
              <a:ext cx="2133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$                       $$$$$</a:t>
              </a:r>
            </a:p>
            <a:p>
              <a:pPr algn="ctr"/>
              <a:r>
                <a:rPr lang="en-US" b="1" dirty="0" smtClean="0"/>
                <a:t>Yearly Income</a:t>
              </a:r>
              <a:endParaRPr lang="en-US" b="1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04800" y="3200400"/>
            <a:ext cx="22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Frequency</a:t>
            </a:r>
            <a:endParaRPr lang="en-US" sz="1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124200" y="3200400"/>
            <a:ext cx="22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Frequency</a:t>
            </a:r>
            <a:endParaRPr lang="en-US" sz="1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019800" y="3200400"/>
            <a:ext cx="22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Frequency</a:t>
            </a:r>
            <a:endParaRPr lang="en-US" sz="1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1: Income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500" dirty="0" smtClean="0"/>
              <a:t>Topic: Probability Distributions</a:t>
            </a:r>
          </a:p>
          <a:p>
            <a:endParaRPr lang="en-US" dirty="0" smtClean="0"/>
          </a:p>
          <a:p>
            <a:pPr algn="l"/>
            <a:r>
              <a:rPr lang="en-US" sz="2100" dirty="0" err="1" smtClean="0"/>
              <a:t>ChiArts</a:t>
            </a:r>
            <a:endParaRPr lang="en-US" sz="2100" dirty="0" smtClean="0"/>
          </a:p>
          <a:p>
            <a:pPr algn="l"/>
            <a:r>
              <a:rPr lang="en-US" sz="2100" dirty="0" smtClean="0"/>
              <a:t>Financial Statistics</a:t>
            </a:r>
            <a:endParaRPr lang="en-US" sz="2100" dirty="0"/>
          </a:p>
        </p:txBody>
      </p:sp>
      <p:pic>
        <p:nvPicPr>
          <p:cNvPr id="16385" name="Picture 1" descr="C:\Program Files (x86)\Microsoft Office\MEDIA\CAGCAT10\j022201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533400"/>
            <a:ext cx="1780337" cy="17867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Why do we care? </a:t>
            </a:r>
          </a:p>
          <a:p>
            <a:pPr lvl="1"/>
            <a:r>
              <a:rPr lang="en-US" dirty="0" smtClean="0"/>
              <a:t>We want to describe the </a:t>
            </a:r>
            <a:r>
              <a:rPr lang="en-US" i="1" dirty="0" smtClean="0">
                <a:solidFill>
                  <a:srgbClr val="FF0000"/>
                </a:solidFill>
              </a:rPr>
              <a:t>center</a:t>
            </a:r>
            <a:r>
              <a:rPr lang="en-US" i="1" dirty="0" smtClean="0"/>
              <a:t> </a:t>
            </a:r>
            <a:r>
              <a:rPr lang="en-US" dirty="0" smtClean="0"/>
              <a:t>(average, typical case) of the data.</a:t>
            </a:r>
          </a:p>
          <a:p>
            <a:pPr lvl="1"/>
            <a:r>
              <a:rPr lang="en-US" dirty="0" smtClean="0"/>
              <a:t>We want to describe a data point </a:t>
            </a:r>
            <a:r>
              <a:rPr lang="en-US" i="1" dirty="0" smtClean="0">
                <a:solidFill>
                  <a:srgbClr val="0070C0"/>
                </a:solidFill>
              </a:rPr>
              <a:t>in relation to others.</a:t>
            </a:r>
          </a:p>
          <a:p>
            <a:r>
              <a:rPr lang="en-US" b="1" dirty="0" smtClean="0"/>
              <a:t>Our motivation: </a:t>
            </a:r>
          </a:p>
          <a:p>
            <a:pPr lvl="1"/>
            <a:r>
              <a:rPr lang="en-US" dirty="0" smtClean="0"/>
              <a:t>What is the average American’s income? </a:t>
            </a:r>
          </a:p>
          <a:p>
            <a:pPr lvl="1"/>
            <a:r>
              <a:rPr lang="en-US" dirty="0" smtClean="0"/>
              <a:t>What is the average income for a specific career?</a:t>
            </a:r>
          </a:p>
          <a:p>
            <a:r>
              <a:rPr lang="en-US" dirty="0" smtClean="0"/>
              <a:t>These are two very different questions!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of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Mean</a:t>
            </a:r>
          </a:p>
          <a:p>
            <a:pPr lvl="1"/>
            <a:r>
              <a:rPr lang="en-US" dirty="0" smtClean="0"/>
              <a:t>Average, or the sum of the data divided by the total number of values in the data set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Median</a:t>
            </a:r>
          </a:p>
          <a:p>
            <a:pPr lvl="1"/>
            <a:r>
              <a:rPr lang="en-US" dirty="0" smtClean="0"/>
              <a:t>Middle number (when numbers are in ORDER!)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Mode</a:t>
            </a:r>
          </a:p>
          <a:p>
            <a:pPr lvl="1"/>
            <a:r>
              <a:rPr lang="en-US" dirty="0" smtClean="0"/>
              <a:t>Most frequent number (may be more than one!)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#1 – Gas prices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ln>
            <a:noFill/>
          </a:ln>
        </p:spPr>
        <p:txBody>
          <a:bodyPr/>
          <a:lstStyle/>
          <a:p>
            <a:r>
              <a:rPr lang="en-US" dirty="0" smtClean="0"/>
              <a:t>Premium gas price data: </a:t>
            </a:r>
            <a:r>
              <a:rPr lang="en-US" dirty="0" smtClean="0">
                <a:solidFill>
                  <a:srgbClr val="00B050"/>
                </a:solidFill>
              </a:rPr>
              <a:t>$4.79</a:t>
            </a:r>
            <a:r>
              <a:rPr lang="en-US" dirty="0">
                <a:solidFill>
                  <a:srgbClr val="00B050"/>
                </a:solidFill>
              </a:rPr>
              <a:t>,  </a:t>
            </a:r>
            <a:r>
              <a:rPr lang="en-US" dirty="0" smtClean="0">
                <a:solidFill>
                  <a:srgbClr val="00B050"/>
                </a:solidFill>
              </a:rPr>
              <a:t>$4.60,</a:t>
            </a:r>
            <a:r>
              <a:rPr lang="en-US" dirty="0">
                <a:solidFill>
                  <a:srgbClr val="00B050"/>
                </a:solidFill>
              </a:rPr>
              <a:t>  </a:t>
            </a:r>
            <a:r>
              <a:rPr lang="en-US" dirty="0" smtClean="0">
                <a:solidFill>
                  <a:srgbClr val="00B050"/>
                </a:solidFill>
              </a:rPr>
              <a:t>$4.75,</a:t>
            </a:r>
            <a:r>
              <a:rPr lang="en-US" dirty="0">
                <a:solidFill>
                  <a:srgbClr val="00B050"/>
                </a:solidFill>
              </a:rPr>
              <a:t>  </a:t>
            </a:r>
            <a:r>
              <a:rPr lang="en-US" dirty="0" smtClean="0">
                <a:solidFill>
                  <a:srgbClr val="00B050"/>
                </a:solidFill>
              </a:rPr>
              <a:t>$4.66, $4.60</a:t>
            </a:r>
          </a:p>
          <a:p>
            <a:r>
              <a:rPr lang="en-US" dirty="0" smtClean="0"/>
              <a:t>Mean =</a:t>
            </a:r>
          </a:p>
          <a:p>
            <a:endParaRPr lang="en-US" dirty="0" smtClean="0"/>
          </a:p>
          <a:p>
            <a:r>
              <a:rPr lang="en-US" dirty="0" smtClean="0"/>
              <a:t>Median: $4.60, $4.60, </a:t>
            </a:r>
            <a:r>
              <a:rPr lang="en-US" dirty="0" smtClean="0">
                <a:solidFill>
                  <a:srgbClr val="FF0000"/>
                </a:solidFill>
              </a:rPr>
              <a:t>$4.66</a:t>
            </a:r>
            <a:r>
              <a:rPr lang="en-US" dirty="0" smtClean="0"/>
              <a:t>,  $4.75, $4.79</a:t>
            </a:r>
          </a:p>
          <a:p>
            <a:r>
              <a:rPr lang="en-US" dirty="0" smtClean="0"/>
              <a:t>Mode: </a:t>
            </a:r>
            <a:r>
              <a:rPr lang="en-US" dirty="0" smtClean="0">
                <a:solidFill>
                  <a:srgbClr val="0070C0"/>
                </a:solidFill>
              </a:rPr>
              <a:t>$4.60, $4.60</a:t>
            </a:r>
            <a:r>
              <a:rPr lang="en-US" dirty="0" smtClean="0"/>
              <a:t>, $4.66,  $4.75, $4.79</a:t>
            </a:r>
          </a:p>
          <a:p>
            <a:r>
              <a:rPr lang="en-US" i="1" dirty="0" smtClean="0"/>
              <a:t>Which of these best describes the center?</a:t>
            </a:r>
            <a:endParaRPr lang="en-US" i="1" dirty="0"/>
          </a:p>
        </p:txBody>
      </p:sp>
      <p:sp>
        <p:nvSpPr>
          <p:cNvPr id="9" name="Oval 8"/>
          <p:cNvSpPr/>
          <p:nvPr/>
        </p:nvSpPr>
        <p:spPr>
          <a:xfrm>
            <a:off x="4495800" y="3505200"/>
            <a:ext cx="10668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286000" y="5334000"/>
            <a:ext cx="4038600" cy="1066800"/>
            <a:chOff x="2286000" y="5334000"/>
            <a:chExt cx="4038600" cy="1066800"/>
          </a:xfrm>
        </p:grpSpPr>
        <p:grpSp>
          <p:nvGrpSpPr>
            <p:cNvPr id="57" name="Group 56"/>
            <p:cNvGrpSpPr/>
            <p:nvPr/>
          </p:nvGrpSpPr>
          <p:grpSpPr>
            <a:xfrm>
              <a:off x="2286000" y="5334000"/>
              <a:ext cx="4038600" cy="304800"/>
              <a:chOff x="990600" y="5715000"/>
              <a:chExt cx="4038600" cy="304800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>
                <a:off x="990600" y="5867400"/>
                <a:ext cx="40386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1524000" y="5715000"/>
                <a:ext cx="0" cy="304800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1676400" y="5715000"/>
                <a:ext cx="0" cy="304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1828800" y="5715000"/>
                <a:ext cx="0" cy="304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1981200" y="5715000"/>
                <a:ext cx="0" cy="304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133600" y="5715000"/>
                <a:ext cx="0" cy="304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286000" y="5715000"/>
                <a:ext cx="0" cy="304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2438400" y="5715000"/>
                <a:ext cx="0" cy="304800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2590800" y="5715000"/>
                <a:ext cx="0" cy="304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2743200" y="5715000"/>
                <a:ext cx="0" cy="304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2895600" y="5715000"/>
                <a:ext cx="0" cy="304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3048000" y="5715000"/>
                <a:ext cx="0" cy="3048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3200400" y="5715000"/>
                <a:ext cx="0" cy="304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3352800" y="5715000"/>
                <a:ext cx="0" cy="304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3505200" y="5715000"/>
                <a:ext cx="0" cy="304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3657600" y="5715000"/>
                <a:ext cx="0" cy="304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3810000" y="5715000"/>
                <a:ext cx="0" cy="304800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3962400" y="5715000"/>
                <a:ext cx="0" cy="304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4114800" y="5715000"/>
                <a:ext cx="0" cy="304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4267200" y="5715000"/>
                <a:ext cx="0" cy="304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4419600" y="5715000"/>
                <a:ext cx="0" cy="304800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4572000" y="5715000"/>
                <a:ext cx="0" cy="3048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Group 57"/>
            <p:cNvGrpSpPr/>
            <p:nvPr/>
          </p:nvGrpSpPr>
          <p:grpSpPr>
            <a:xfrm>
              <a:off x="2438400" y="5638800"/>
              <a:ext cx="3733800" cy="369332"/>
              <a:chOff x="1143000" y="6019800"/>
              <a:chExt cx="3733800" cy="369332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1143000" y="6019800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$4.60</a:t>
                </a:r>
                <a:endParaRPr lang="en-US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2743200" y="6019800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4.70</a:t>
                </a:r>
                <a:endParaRPr lang="en-US" dirty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4267200" y="6019800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4.80</a:t>
                </a:r>
                <a:endParaRPr lang="en-US" dirty="0"/>
              </a:p>
            </p:txBody>
          </p:sp>
        </p:grpSp>
        <p:cxnSp>
          <p:nvCxnSpPr>
            <p:cNvPr id="60" name="Straight Arrow Connector 59"/>
            <p:cNvCxnSpPr/>
            <p:nvPr/>
          </p:nvCxnSpPr>
          <p:spPr>
            <a:xfrm flipV="1">
              <a:off x="4038600" y="5715000"/>
              <a:ext cx="0" cy="457200"/>
            </a:xfrm>
            <a:prstGeom prst="straightConnector1">
              <a:avLst/>
            </a:prstGeom>
            <a:ln w="5715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flipV="1">
              <a:off x="2819400" y="5943600"/>
              <a:ext cx="0" cy="45720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V="1">
              <a:off x="3733800" y="5715000"/>
              <a:ext cx="0" cy="45720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2298290" y="2362200"/>
            <a:ext cx="5680587" cy="914400"/>
            <a:chOff x="2298290" y="2362200"/>
            <a:chExt cx="5680587" cy="914400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69056257"/>
                </p:ext>
              </p:extLst>
            </p:nvPr>
          </p:nvGraphicFramePr>
          <p:xfrm>
            <a:off x="2298290" y="2362200"/>
            <a:ext cx="5662612" cy="914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" name="Equation" r:id="rId3" imgW="2438400" imgH="393700" progId="Equation.3">
                    <p:embed/>
                  </p:oleObj>
                </mc:Choice>
                <mc:Fallback>
                  <p:oleObj name="Equation" r:id="rId3" imgW="2438400" imgH="39370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8290" y="2362200"/>
                          <a:ext cx="5662612" cy="914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6" name="Rectangle 65"/>
            <p:cNvSpPr/>
            <p:nvPr/>
          </p:nvSpPr>
          <p:spPr>
            <a:xfrm>
              <a:off x="7064477" y="2536723"/>
              <a:ext cx="914400" cy="609600"/>
            </a:xfrm>
            <a:prstGeom prst="rect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#2 -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But the </a:t>
            </a:r>
            <a:r>
              <a:rPr lang="en-US" b="1" dirty="0" smtClean="0">
                <a:solidFill>
                  <a:srgbClr val="FFC000"/>
                </a:solidFill>
              </a:rPr>
              <a:t>mean</a:t>
            </a:r>
            <a:r>
              <a:rPr lang="en-US" dirty="0" smtClean="0"/>
              <a:t> doesn’t always best describe the </a:t>
            </a:r>
            <a:r>
              <a:rPr lang="en-US" i="1" dirty="0" smtClean="0"/>
              <a:t>center</a:t>
            </a:r>
            <a:r>
              <a:rPr lang="en-US" dirty="0" smtClean="0"/>
              <a:t>!</a:t>
            </a:r>
          </a:p>
          <a:p>
            <a:r>
              <a:rPr lang="en-US" dirty="0" smtClean="0"/>
              <a:t>Cousin Age data: </a:t>
            </a:r>
            <a:r>
              <a:rPr lang="en-US" dirty="0" smtClean="0">
                <a:solidFill>
                  <a:srgbClr val="00B050"/>
                </a:solidFill>
              </a:rPr>
              <a:t>17, 17, 18, 17, 17, 1, 1, 1</a:t>
            </a:r>
          </a:p>
          <a:p>
            <a:r>
              <a:rPr lang="en-US" dirty="0" smtClean="0"/>
              <a:t>Mean = </a:t>
            </a:r>
          </a:p>
          <a:p>
            <a:endParaRPr lang="en-US" dirty="0" smtClean="0"/>
          </a:p>
          <a:p>
            <a:r>
              <a:rPr lang="en-US" dirty="0" smtClean="0"/>
              <a:t>Median: 1, 1, 1, 17, 17, 17, 17, 18</a:t>
            </a:r>
          </a:p>
          <a:p>
            <a:r>
              <a:rPr lang="en-US" dirty="0" smtClean="0"/>
              <a:t>Mode: 1, 1, 1, </a:t>
            </a:r>
            <a:r>
              <a:rPr lang="en-US" dirty="0" smtClean="0">
                <a:solidFill>
                  <a:srgbClr val="0070C0"/>
                </a:solidFill>
              </a:rPr>
              <a:t>17, 17, 17, 17</a:t>
            </a:r>
            <a:r>
              <a:rPr lang="en-US" dirty="0" smtClean="0"/>
              <a:t>, 18</a:t>
            </a:r>
          </a:p>
          <a:p>
            <a:r>
              <a:rPr lang="en-US" dirty="0" smtClean="0"/>
              <a:t>Which of these best describes the </a:t>
            </a:r>
            <a:r>
              <a:rPr lang="en-US" i="1" dirty="0" smtClean="0"/>
              <a:t>typical case</a:t>
            </a:r>
            <a:r>
              <a:rPr lang="en-US" dirty="0"/>
              <a:t>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209800" y="3276600"/>
            <a:ext cx="5029200" cy="914400"/>
            <a:chOff x="2209800" y="3276600"/>
            <a:chExt cx="5029200" cy="914400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58075137"/>
                </p:ext>
              </p:extLst>
            </p:nvPr>
          </p:nvGraphicFramePr>
          <p:xfrm>
            <a:off x="2209800" y="3276600"/>
            <a:ext cx="4955458" cy="914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0" name="Equation" r:id="rId3" imgW="2133600" imgH="393700" progId="Equation.3">
                    <p:embed/>
                  </p:oleObj>
                </mc:Choice>
                <mc:Fallback>
                  <p:oleObj name="Equation" r:id="rId3" imgW="2133600" imgH="39370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9800" y="3276600"/>
                          <a:ext cx="4955458" cy="914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Rectangle 5"/>
            <p:cNvSpPr/>
            <p:nvPr/>
          </p:nvSpPr>
          <p:spPr>
            <a:xfrm>
              <a:off x="6477000" y="3505200"/>
              <a:ext cx="762000" cy="457200"/>
            </a:xfrm>
            <a:prstGeom prst="rect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09600" y="4038600"/>
            <a:ext cx="3352800" cy="990600"/>
            <a:chOff x="609600" y="4038600"/>
            <a:chExt cx="3352800" cy="99060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3352800" y="4191000"/>
              <a:ext cx="535774" cy="333345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609600" y="4038600"/>
              <a:ext cx="27408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Median = (17+17)/2 = 17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3962400" y="4419600"/>
              <a:ext cx="0" cy="60960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Representations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/>
          <a:lstStyle/>
          <a:p>
            <a:r>
              <a:rPr lang="en-US" b="1" dirty="0" smtClean="0"/>
              <a:t>Histogram: </a:t>
            </a:r>
            <a:r>
              <a:rPr lang="en-US" dirty="0" smtClean="0"/>
              <a:t>a bar graph of a frequency distribution that organizes data into equal ranges.</a:t>
            </a:r>
          </a:p>
          <a:p>
            <a:endParaRPr lang="en-US" dirty="0"/>
          </a:p>
        </p:txBody>
      </p:sp>
      <p:pic>
        <p:nvPicPr>
          <p:cNvPr id="3076" name="Picture 4" descr="http://www.mathsisfun.com/data/images/normal-distribution-skew-righ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276600"/>
            <a:ext cx="1831952" cy="1600200"/>
          </a:xfrm>
          <a:prstGeom prst="rect">
            <a:avLst/>
          </a:prstGeom>
          <a:noFill/>
        </p:spPr>
      </p:pic>
      <p:pic>
        <p:nvPicPr>
          <p:cNvPr id="3078" name="Picture 6" descr="http://www.mathsisfun.com/data/images/normal-distribution-rand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276600"/>
            <a:ext cx="1854023" cy="1600200"/>
          </a:xfrm>
          <a:prstGeom prst="rect">
            <a:avLst/>
          </a:prstGeom>
          <a:noFill/>
        </p:spPr>
      </p:pic>
      <p:pic>
        <p:nvPicPr>
          <p:cNvPr id="3080" name="Picture 8" descr="http://www.mathsisfun.com/data/images/normal-distribution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3200400"/>
            <a:ext cx="2138854" cy="1676400"/>
          </a:xfrm>
          <a:prstGeom prst="rect">
            <a:avLst/>
          </a:prstGeom>
          <a:noFill/>
        </p:spPr>
      </p:pic>
      <p:sp>
        <p:nvSpPr>
          <p:cNvPr id="8" name="Right Brace 7"/>
          <p:cNvSpPr/>
          <p:nvPr/>
        </p:nvSpPr>
        <p:spPr>
          <a:xfrm rot="5400000">
            <a:off x="3314700" y="4229100"/>
            <a:ext cx="381000" cy="1676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86000" y="5257800"/>
            <a:ext cx="237969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Data range “bins”</a:t>
            </a:r>
          </a:p>
          <a:p>
            <a:r>
              <a:rPr lang="en-US" i="1" dirty="0" smtClean="0"/>
              <a:t>(here, bin width = 5)</a:t>
            </a:r>
            <a:endParaRPr lang="en-US" i="1" dirty="0"/>
          </a:p>
        </p:txBody>
      </p:sp>
      <p:sp>
        <p:nvSpPr>
          <p:cNvPr id="10" name="Right Brace 9"/>
          <p:cNvSpPr/>
          <p:nvPr/>
        </p:nvSpPr>
        <p:spPr>
          <a:xfrm rot="10800000">
            <a:off x="2133600" y="3276600"/>
            <a:ext cx="381000" cy="1524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85800" y="3810000"/>
            <a:ext cx="1491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Frequency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Representations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600"/>
          </a:xfrm>
        </p:spPr>
        <p:txBody>
          <a:bodyPr/>
          <a:lstStyle/>
          <a:p>
            <a:r>
              <a:rPr lang="en-US" dirty="0" smtClean="0"/>
              <a:t>Special types of distributions</a:t>
            </a:r>
            <a:endParaRPr lang="en-US" dirty="0"/>
          </a:p>
        </p:txBody>
      </p:sp>
      <p:pic>
        <p:nvPicPr>
          <p:cNvPr id="8" name="Picture 4" descr="http://www.mathsisfun.com/data/images/normal-distribution-skew-righ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185" y="2438400"/>
            <a:ext cx="2355367" cy="2057400"/>
          </a:xfrm>
          <a:prstGeom prst="rect">
            <a:avLst/>
          </a:prstGeom>
          <a:noFill/>
        </p:spPr>
      </p:pic>
      <p:pic>
        <p:nvPicPr>
          <p:cNvPr id="19458" name="Picture 2" descr="http://www.mathsisfun.com/data/images/normal-distribution-skew-lef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2438400"/>
            <a:ext cx="2312799" cy="2057400"/>
          </a:xfrm>
          <a:prstGeom prst="rect">
            <a:avLst/>
          </a:prstGeom>
          <a:noFill/>
        </p:spPr>
      </p:pic>
      <p:pic>
        <p:nvPicPr>
          <p:cNvPr id="11" name="Picture 8" descr="http://www.mathsisfun.com/data/images/normal-distribution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2362200"/>
            <a:ext cx="2722178" cy="21336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762000" y="4724400"/>
            <a:ext cx="20299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Skewed Right</a:t>
            </a:r>
          </a:p>
          <a:p>
            <a:r>
              <a:rPr lang="en-US" sz="2400" dirty="0" smtClean="0"/>
              <a:t>(Positive skew)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429000" y="4724400"/>
            <a:ext cx="21605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Skewed Left</a:t>
            </a:r>
          </a:p>
          <a:p>
            <a:r>
              <a:rPr lang="en-US" sz="2400" dirty="0" smtClean="0"/>
              <a:t>(Negative skew)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477000" y="4724400"/>
            <a:ext cx="16272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Normal</a:t>
            </a:r>
          </a:p>
          <a:p>
            <a:r>
              <a:rPr lang="en-US" sz="2400" dirty="0" smtClean="0"/>
              <a:t>(Bell Curve)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716</Words>
  <Application>Microsoft Office PowerPoint</Application>
  <PresentationFormat>On-screen Show (4:3)</PresentationFormat>
  <Paragraphs>224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DO NOW  1/29/14</vt:lpstr>
      <vt:lpstr>DO NOW    1/30/14</vt:lpstr>
      <vt:lpstr>Unit 1: Income</vt:lpstr>
      <vt:lpstr>Probability Distributions</vt:lpstr>
      <vt:lpstr>Measures of Center</vt:lpstr>
      <vt:lpstr>Example #1 – Gas prices</vt:lpstr>
      <vt:lpstr>Example #2 - Age</vt:lpstr>
      <vt:lpstr>Graphical Representations</vt:lpstr>
      <vt:lpstr>Graphical Representations</vt:lpstr>
      <vt:lpstr>Graphical Representations</vt:lpstr>
      <vt:lpstr>Graphical Representations</vt:lpstr>
      <vt:lpstr>Graphical Representations</vt:lpstr>
      <vt:lpstr>Percentiles</vt:lpstr>
      <vt:lpstr>Example #3 - Height</vt:lpstr>
      <vt:lpstr>Example #3 - Height</vt:lpstr>
      <vt:lpstr>Example #3 – Height</vt:lpstr>
      <vt:lpstr>Probability Distributions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Income</dc:title>
  <dc:creator>Kenneth J Wroblewski</dc:creator>
  <cp:lastModifiedBy>Meredith Wroblewski</cp:lastModifiedBy>
  <cp:revision>57</cp:revision>
  <dcterms:created xsi:type="dcterms:W3CDTF">2012-09-11T02:26:39Z</dcterms:created>
  <dcterms:modified xsi:type="dcterms:W3CDTF">2014-01-29T19:49:16Z</dcterms:modified>
</cp:coreProperties>
</file>