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61" r:id="rId4"/>
    <p:sldId id="271" r:id="rId5"/>
    <p:sldId id="272" r:id="rId6"/>
    <p:sldId id="263" r:id="rId7"/>
    <p:sldId id="267" r:id="rId8"/>
    <p:sldId id="262" r:id="rId9"/>
    <p:sldId id="268" r:id="rId10"/>
    <p:sldId id="264" r:id="rId11"/>
    <p:sldId id="269" r:id="rId12"/>
    <p:sldId id="266" r:id="rId13"/>
    <p:sldId id="270" r:id="rId14"/>
    <p:sldId id="273" r:id="rId15"/>
    <p:sldId id="274" r:id="rId16"/>
  </p:sldIdLst>
  <p:sldSz cx="9144000" cy="6858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3677B-84B1-4E3B-AD52-38C11863BDDE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FC30B-4719-48F3-AAE8-AED38134D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18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0B6ABB3A-A72F-4434-8257-02300477C193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F822606F-33AE-4BB4-B512-D5F0D6644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6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8594-5717-49D5-8C7B-8BFB6741ADB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73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8594-5717-49D5-8C7B-8BFB6741ADB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33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8594-5717-49D5-8C7B-8BFB6741ADB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338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8594-5717-49D5-8C7B-8BFB6741ADB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33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8594-5717-49D5-8C7B-8BFB6741ADB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33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8594-5717-49D5-8C7B-8BFB6741ADB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22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8594-5717-49D5-8C7B-8BFB6741ADB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14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8594-5717-49D5-8C7B-8BFB6741ADB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23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8594-5717-49D5-8C7B-8BFB6741ADB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23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8594-5717-49D5-8C7B-8BFB6741ADB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23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8594-5717-49D5-8C7B-8BFB6741ADB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480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8594-5717-49D5-8C7B-8BFB6741ADB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33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B8594-5717-49D5-8C7B-8BFB6741ADB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3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7BC-2F57-4DD9-9899-92EA8A92AE0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F625-3D5F-40D8-95D0-91CC32C4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3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7BC-2F57-4DD9-9899-92EA8A92AE0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F625-3D5F-40D8-95D0-91CC32C4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11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7BC-2F57-4DD9-9899-92EA8A92AE0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F625-3D5F-40D8-95D0-91CC32C4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2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7BC-2F57-4DD9-9899-92EA8A92AE0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F625-3D5F-40D8-95D0-91CC32C4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7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7BC-2F57-4DD9-9899-92EA8A92AE0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F625-3D5F-40D8-95D0-91CC32C4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6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7BC-2F57-4DD9-9899-92EA8A92AE0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F625-3D5F-40D8-95D0-91CC32C4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2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7BC-2F57-4DD9-9899-92EA8A92AE0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F625-3D5F-40D8-95D0-91CC32C4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7BC-2F57-4DD9-9899-92EA8A92AE0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F625-3D5F-40D8-95D0-91CC32C4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38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7BC-2F57-4DD9-9899-92EA8A92AE0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F625-3D5F-40D8-95D0-91CC32C4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7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7BC-2F57-4DD9-9899-92EA8A92AE0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F625-3D5F-40D8-95D0-91CC32C4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8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7BC-2F57-4DD9-9899-92EA8A92AE0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F625-3D5F-40D8-95D0-91CC32C4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7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C67BC-2F57-4DD9-9899-92EA8A92AE01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DF625-3D5F-40D8-95D0-91CC32C44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04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</a:t>
            </a:r>
            <a:r>
              <a:rPr lang="en-US" dirty="0" smtClean="0"/>
              <a:t>4: </a:t>
            </a:r>
            <a:r>
              <a:rPr lang="en-US" dirty="0" smtClean="0"/>
              <a:t>Income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Topic: Employee Compensation &amp; Benefits</a:t>
            </a:r>
          </a:p>
          <a:p>
            <a:pPr algn="l"/>
            <a:r>
              <a:rPr lang="en-US" sz="1900" dirty="0" err="1" smtClean="0"/>
              <a:t>ChiArts</a:t>
            </a:r>
            <a:endParaRPr lang="en-US" sz="1900" dirty="0" smtClean="0"/>
          </a:p>
          <a:p>
            <a:pPr algn="l"/>
            <a:r>
              <a:rPr lang="en-US" sz="1900" dirty="0" smtClean="0"/>
              <a:t>Financial Statistics</a:t>
            </a:r>
          </a:p>
          <a:p>
            <a:endParaRPr lang="en-US" dirty="0"/>
          </a:p>
        </p:txBody>
      </p:sp>
      <p:pic>
        <p:nvPicPr>
          <p:cNvPr id="4" name="Picture 1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533400"/>
            <a:ext cx="1780337" cy="1786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131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 Periods &amp; Hourly Rate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Example </a:t>
            </a:r>
            <a:r>
              <a:rPr lang="en-US" b="1" dirty="0" smtClean="0"/>
              <a:t>4 </a:t>
            </a:r>
            <a:r>
              <a:rPr lang="en-US" dirty="0" smtClean="0"/>
              <a:t>– Amy regularly works 20 hours per week at </a:t>
            </a:r>
            <a:r>
              <a:rPr lang="en-US" dirty="0" err="1" smtClean="0"/>
              <a:t>Pook’s</a:t>
            </a:r>
            <a:r>
              <a:rPr lang="en-US" dirty="0" smtClean="0"/>
              <a:t> Dry Cleaners, Mon-Fri. She earns </a:t>
            </a:r>
            <a:r>
              <a:rPr lang="en-US" dirty="0" smtClean="0">
                <a:solidFill>
                  <a:srgbClr val="00B050"/>
                </a:solidFill>
              </a:rPr>
              <a:t>$8.10 per hour </a:t>
            </a:r>
            <a:r>
              <a:rPr lang="en-US" dirty="0" smtClean="0"/>
              <a:t>and receives </a:t>
            </a:r>
            <a:r>
              <a:rPr lang="en-US" dirty="0" smtClean="0">
                <a:solidFill>
                  <a:srgbClr val="0070C0"/>
                </a:solidFill>
              </a:rPr>
              <a:t>double-time pay for working </a:t>
            </a:r>
            <a:r>
              <a:rPr lang="en-US" dirty="0" smtClean="0">
                <a:solidFill>
                  <a:srgbClr val="0070C0"/>
                </a:solidFill>
              </a:rPr>
              <a:t>Sundays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n-US" dirty="0" smtClean="0"/>
              <a:t>What is her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hourly rate on Sundays</a:t>
            </a:r>
            <a:r>
              <a:rPr lang="en-US" dirty="0" smtClean="0"/>
              <a:t>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Solution: 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0070C0"/>
                </a:solidFill>
              </a:rPr>
              <a:t>2*</a:t>
            </a:r>
            <a:r>
              <a:rPr lang="en-US" i="1" dirty="0" smtClean="0">
                <a:solidFill>
                  <a:srgbClr val="00B050"/>
                </a:solidFill>
              </a:rPr>
              <a:t>$8.10</a:t>
            </a:r>
            <a:r>
              <a:rPr lang="en-US" i="1" dirty="0" smtClean="0"/>
              <a:t>) = </a:t>
            </a:r>
            <a:r>
              <a:rPr lang="en-US" i="1" dirty="0" smtClean="0">
                <a:solidFill>
                  <a:srgbClr val="FFC000"/>
                </a:solidFill>
              </a:rPr>
              <a:t>$16.20</a:t>
            </a:r>
            <a:endParaRPr lang="en-US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84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 Periods &amp; Hourly Rate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You Try!</a:t>
            </a:r>
          </a:p>
          <a:p>
            <a:pPr marL="0" indent="0">
              <a:buNone/>
            </a:pPr>
            <a:r>
              <a:rPr lang="en-US" dirty="0" smtClean="0"/>
              <a:t>Lynn regularly works a 40-hour week and earns $9 per hour. She receives time-and-a-half pay for each hour of overtime she works. What is her hourly overtime rate?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193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 Periods &amp; Hourly Rate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Example </a:t>
            </a:r>
            <a:r>
              <a:rPr lang="en-US" b="1" dirty="0" smtClean="0"/>
              <a:t>5 </a:t>
            </a:r>
            <a:r>
              <a:rPr lang="en-US" dirty="0" smtClean="0"/>
              <a:t>– Amy regularly works 20 hours per week at </a:t>
            </a:r>
            <a:r>
              <a:rPr lang="en-US" dirty="0" err="1" smtClean="0"/>
              <a:t>Pook’s</a:t>
            </a:r>
            <a:r>
              <a:rPr lang="en-US" dirty="0" smtClean="0"/>
              <a:t> Dry Cleaners, Mon-Fri. She earns </a:t>
            </a:r>
            <a:r>
              <a:rPr lang="en-US" dirty="0" smtClean="0">
                <a:solidFill>
                  <a:srgbClr val="00B050"/>
                </a:solidFill>
              </a:rPr>
              <a:t>$8.10 per hour </a:t>
            </a:r>
            <a:r>
              <a:rPr lang="en-US" dirty="0" smtClean="0"/>
              <a:t>and receives </a:t>
            </a:r>
            <a:r>
              <a:rPr lang="en-US" dirty="0" smtClean="0">
                <a:solidFill>
                  <a:srgbClr val="0070C0"/>
                </a:solidFill>
              </a:rPr>
              <a:t>double-time pay for working Sundays. </a:t>
            </a:r>
            <a:r>
              <a:rPr lang="en-US" dirty="0" smtClean="0"/>
              <a:t>Next week she will work her regular </a:t>
            </a:r>
            <a:r>
              <a:rPr lang="en-US" dirty="0" smtClean="0">
                <a:solidFill>
                  <a:srgbClr val="FF0000"/>
                </a:solidFill>
              </a:rPr>
              <a:t>20 </a:t>
            </a:r>
            <a:r>
              <a:rPr lang="en-US" dirty="0" smtClean="0">
                <a:solidFill>
                  <a:srgbClr val="FF0000"/>
                </a:solidFill>
              </a:rPr>
              <a:t>weekday </a:t>
            </a:r>
            <a:r>
              <a:rPr lang="en-US" dirty="0" smtClean="0">
                <a:solidFill>
                  <a:srgbClr val="FF0000"/>
                </a:solidFill>
              </a:rPr>
              <a:t>hours </a:t>
            </a:r>
            <a:r>
              <a:rPr lang="en-US" dirty="0" smtClean="0"/>
              <a:t>plus an additional </a:t>
            </a:r>
            <a:r>
              <a:rPr lang="en-US" dirty="0" smtClean="0">
                <a:solidFill>
                  <a:srgbClr val="7030A0"/>
                </a:solidFill>
              </a:rPr>
              <a:t>eight hours on Sunday</a:t>
            </a:r>
            <a:r>
              <a:rPr lang="en-US" dirty="0" smtClean="0"/>
              <a:t>. What will her </a:t>
            </a:r>
            <a:r>
              <a:rPr lang="en-US" dirty="0" smtClean="0">
                <a:solidFill>
                  <a:srgbClr val="FFC000"/>
                </a:solidFill>
              </a:rPr>
              <a:t>total pay be for the week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Solution: </a:t>
            </a:r>
            <a:r>
              <a:rPr lang="en-US" i="1" dirty="0" smtClean="0">
                <a:solidFill>
                  <a:srgbClr val="00B050"/>
                </a:solidFill>
              </a:rPr>
              <a:t>$8.10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FF0000"/>
                </a:solidFill>
              </a:rPr>
              <a:t>20</a:t>
            </a:r>
            <a:r>
              <a:rPr lang="en-US" i="1" dirty="0" smtClean="0"/>
              <a:t>) + (</a:t>
            </a:r>
            <a:r>
              <a:rPr lang="en-US" i="1" dirty="0" smtClean="0">
                <a:solidFill>
                  <a:srgbClr val="0070C0"/>
                </a:solidFill>
              </a:rPr>
              <a:t>2*$8.10</a:t>
            </a:r>
            <a:r>
              <a:rPr lang="en-US" i="1" dirty="0" smtClean="0"/>
              <a:t>)(</a:t>
            </a:r>
            <a:r>
              <a:rPr lang="en-US" i="1" dirty="0" smtClean="0">
                <a:solidFill>
                  <a:srgbClr val="7030A0"/>
                </a:solidFill>
              </a:rPr>
              <a:t>8</a:t>
            </a:r>
            <a:r>
              <a:rPr lang="en-US" i="1" dirty="0" smtClean="0"/>
              <a:t>) = </a:t>
            </a:r>
            <a:r>
              <a:rPr lang="en-US" i="1" dirty="0" smtClean="0">
                <a:solidFill>
                  <a:srgbClr val="FFC000"/>
                </a:solidFill>
              </a:rPr>
              <a:t>$291.60</a:t>
            </a:r>
            <a:endParaRPr lang="en-US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51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 Periods &amp; Hourly Rate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You </a:t>
            </a:r>
            <a:r>
              <a:rPr lang="en-US" b="1" dirty="0"/>
              <a:t>Try!</a:t>
            </a:r>
          </a:p>
          <a:p>
            <a:pPr marL="0" indent="0">
              <a:buNone/>
            </a:pPr>
            <a:r>
              <a:rPr lang="en-US" dirty="0"/>
              <a:t>Lynn regularly works a 40-hour week and earns $9 per hour. She receives time-and-a-half pay for each hour of overtime she works. </a:t>
            </a:r>
            <a:r>
              <a:rPr lang="en-US" dirty="0" smtClean="0"/>
              <a:t> Last week she worked 43 hours. What was her total paycheck for the week?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6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 Periods &amp; Hourly Rate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Example </a:t>
            </a:r>
            <a:r>
              <a:rPr lang="en-US" b="1" dirty="0" smtClean="0"/>
              <a:t>6 </a:t>
            </a:r>
            <a:r>
              <a:rPr lang="en-US" dirty="0" smtClean="0"/>
              <a:t>– </a:t>
            </a:r>
            <a:r>
              <a:rPr lang="en-US" dirty="0" smtClean="0"/>
              <a:t>Allison sells cosmetics part-time. </a:t>
            </a:r>
            <a:r>
              <a:rPr lang="en-US" dirty="0" smtClean="0"/>
              <a:t>She </a:t>
            </a:r>
            <a:r>
              <a:rPr lang="en-US" dirty="0" smtClean="0"/>
              <a:t>receives </a:t>
            </a:r>
            <a:r>
              <a:rPr lang="en-US" dirty="0" smtClean="0">
                <a:solidFill>
                  <a:srgbClr val="00B050"/>
                </a:solidFill>
              </a:rPr>
              <a:t>11% commission </a:t>
            </a:r>
            <a:r>
              <a:rPr lang="en-US" dirty="0" smtClean="0"/>
              <a:t>on her first </a:t>
            </a:r>
            <a:r>
              <a:rPr lang="en-US" dirty="0" smtClean="0">
                <a:solidFill>
                  <a:srgbClr val="0070C0"/>
                </a:solidFill>
              </a:rPr>
              <a:t>$900 in sales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17% commission</a:t>
            </a:r>
            <a:r>
              <a:rPr lang="en-US" dirty="0" smtClean="0"/>
              <a:t> on any </a:t>
            </a:r>
            <a:r>
              <a:rPr lang="en-US" dirty="0" smtClean="0"/>
              <a:t>additional sales. Last month she </a:t>
            </a:r>
            <a:r>
              <a:rPr lang="en-US" dirty="0" smtClean="0">
                <a:solidFill>
                  <a:srgbClr val="7030A0"/>
                </a:solidFill>
              </a:rPr>
              <a:t>sold $1,250 </a:t>
            </a:r>
            <a:r>
              <a:rPr lang="en-US" dirty="0" smtClean="0"/>
              <a:t>worth of cosmetics.</a:t>
            </a:r>
            <a:r>
              <a:rPr lang="en-US" dirty="0" smtClean="0"/>
              <a:t> How much </a:t>
            </a:r>
            <a:r>
              <a:rPr lang="en-US" dirty="0" smtClean="0">
                <a:solidFill>
                  <a:srgbClr val="FFC000"/>
                </a:solidFill>
              </a:rPr>
              <a:t>commission will she earn for the month</a:t>
            </a:r>
            <a:r>
              <a:rPr lang="en-US" dirty="0" smtClean="0"/>
              <a:t>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Solution: 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00B050"/>
                </a:solidFill>
              </a:rPr>
              <a:t>0.11)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0070C0"/>
                </a:solidFill>
              </a:rPr>
              <a:t>$900</a:t>
            </a:r>
            <a:r>
              <a:rPr lang="en-US" i="1" dirty="0" smtClean="0"/>
              <a:t>) </a:t>
            </a:r>
            <a:r>
              <a:rPr lang="en-US" i="1" dirty="0" smtClean="0"/>
              <a:t>+ 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FF0000"/>
                </a:solidFill>
              </a:rPr>
              <a:t>0.17</a:t>
            </a:r>
            <a:r>
              <a:rPr lang="en-US" i="1" dirty="0" smtClean="0"/>
              <a:t>)(</a:t>
            </a:r>
            <a:r>
              <a:rPr lang="en-US" i="1" dirty="0" smtClean="0">
                <a:solidFill>
                  <a:srgbClr val="7030A0"/>
                </a:solidFill>
              </a:rPr>
              <a:t>$1,250 – </a:t>
            </a:r>
            <a:r>
              <a:rPr lang="en-US" i="1" dirty="0" smtClean="0">
                <a:solidFill>
                  <a:srgbClr val="0070C0"/>
                </a:solidFill>
              </a:rPr>
              <a:t>$</a:t>
            </a:r>
            <a:r>
              <a:rPr lang="en-US" i="1" dirty="0" smtClean="0">
                <a:solidFill>
                  <a:srgbClr val="0070C0"/>
                </a:solidFill>
              </a:rPr>
              <a:t>900</a:t>
            </a:r>
            <a:r>
              <a:rPr lang="en-US" i="1" dirty="0" smtClean="0"/>
              <a:t>) = </a:t>
            </a:r>
            <a:r>
              <a:rPr lang="en-US" i="1" dirty="0" smtClean="0">
                <a:solidFill>
                  <a:srgbClr val="FFC000"/>
                </a:solidFill>
              </a:rPr>
              <a:t>$158.50</a:t>
            </a:r>
            <a:endParaRPr lang="en-US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32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 Periods &amp; Hourly Rate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You Try!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Maram</a:t>
            </a:r>
            <a:r>
              <a:rPr lang="en-US" dirty="0" smtClean="0"/>
              <a:t> is a real estate agent. She earns 6.5% commission on each sale she makes. Last month she sold one house for $250,000 and another for $310,000. What did </a:t>
            </a:r>
            <a:r>
              <a:rPr lang="en-US" dirty="0" err="1" smtClean="0"/>
              <a:t>Maram</a:t>
            </a:r>
            <a:r>
              <a:rPr lang="en-US" dirty="0" smtClean="0"/>
              <a:t> earn in commissions for the month?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68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Employee Compensation &amp;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Unit </a:t>
            </a:r>
            <a:r>
              <a:rPr lang="en-US" b="1" dirty="0" smtClean="0"/>
              <a:t>Enduring </a:t>
            </a:r>
            <a:r>
              <a:rPr lang="en-US" b="1" dirty="0" smtClean="0"/>
              <a:t>Understandings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There is no such thing as a “free lunch.”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Monetary income is only one way to measure value.</a:t>
            </a:r>
          </a:p>
          <a:p>
            <a:r>
              <a:rPr lang="en-US" dirty="0" smtClean="0"/>
              <a:t>Unit </a:t>
            </a:r>
            <a:r>
              <a:rPr lang="en-US" b="1" dirty="0" smtClean="0"/>
              <a:t>Essential </a:t>
            </a:r>
            <a:r>
              <a:rPr lang="en-US" b="1" dirty="0" smtClean="0"/>
              <a:t>Questions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How do I make more money?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How do I choose a job?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Why is my take-home pay less than my quoted salary?</a:t>
            </a:r>
            <a:endParaRPr lang="en-US" dirty="0" smtClean="0">
              <a:solidFill>
                <a:srgbClr val="00B050"/>
              </a:solidFill>
            </a:endParaRP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635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 Periods &amp; Hourly Rate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Pay Period Vocabulary</a:t>
            </a:r>
          </a:p>
          <a:p>
            <a:r>
              <a:rPr lang="en-US" sz="3000" b="1" dirty="0" smtClean="0"/>
              <a:t>Annual</a:t>
            </a:r>
            <a:r>
              <a:rPr lang="en-US" sz="3000" dirty="0" smtClean="0"/>
              <a:t> – yearly</a:t>
            </a:r>
          </a:p>
          <a:p>
            <a:r>
              <a:rPr lang="en-US" sz="3000" b="1" dirty="0" smtClean="0"/>
              <a:t>Monthly</a:t>
            </a:r>
            <a:r>
              <a:rPr lang="en-US" sz="3000" dirty="0" smtClean="0"/>
              <a:t> – once a month (12 paychecks/year)</a:t>
            </a:r>
          </a:p>
          <a:p>
            <a:r>
              <a:rPr lang="en-US" sz="3000" b="1" dirty="0" smtClean="0"/>
              <a:t>Semimonthly </a:t>
            </a:r>
            <a:r>
              <a:rPr lang="en-US" sz="3000" dirty="0" smtClean="0"/>
              <a:t>– twice a month (24 paychecks/yr)</a:t>
            </a:r>
            <a:endParaRPr lang="en-US" sz="3000" b="1" dirty="0" smtClean="0"/>
          </a:p>
          <a:p>
            <a:r>
              <a:rPr lang="en-US" sz="3000" b="1" dirty="0" smtClean="0"/>
              <a:t>Biweekly</a:t>
            </a:r>
            <a:r>
              <a:rPr lang="en-US" sz="3000" dirty="0" smtClean="0"/>
              <a:t> – every other week (26 paychecks/year)</a:t>
            </a:r>
          </a:p>
          <a:p>
            <a:r>
              <a:rPr lang="en-US" sz="3000" b="1" dirty="0" smtClean="0"/>
              <a:t>Weekly </a:t>
            </a:r>
            <a:r>
              <a:rPr lang="en-US" sz="3000" dirty="0" smtClean="0"/>
              <a:t>– every </a:t>
            </a:r>
            <a:r>
              <a:rPr lang="en-US" sz="3000" dirty="0" smtClean="0"/>
              <a:t>week</a:t>
            </a:r>
          </a:p>
          <a:p>
            <a:r>
              <a:rPr lang="en-US" sz="3000" b="1" dirty="0" smtClean="0"/>
              <a:t>Hourly </a:t>
            </a:r>
            <a:r>
              <a:rPr lang="en-US" sz="3000" dirty="0" smtClean="0"/>
              <a:t>–</a:t>
            </a:r>
            <a:r>
              <a:rPr lang="en-US" sz="3000" b="1" dirty="0" smtClean="0"/>
              <a:t> </a:t>
            </a:r>
            <a:r>
              <a:rPr lang="en-US" sz="3000" dirty="0" smtClean="0"/>
              <a:t>every hour </a:t>
            </a:r>
            <a:endParaRPr lang="en-US" sz="3000" b="1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10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 Periods &amp; Hourly Rate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Example </a:t>
            </a:r>
            <a:r>
              <a:rPr lang="en-US" b="1" dirty="0" smtClean="0"/>
              <a:t>1 </a:t>
            </a:r>
            <a:r>
              <a:rPr lang="en-US" dirty="0" smtClean="0"/>
              <a:t>– </a:t>
            </a:r>
            <a:r>
              <a:rPr lang="en-US" dirty="0" smtClean="0"/>
              <a:t>Janice is paid </a:t>
            </a:r>
            <a:r>
              <a:rPr lang="en-US" dirty="0" smtClean="0">
                <a:solidFill>
                  <a:srgbClr val="FF0000"/>
                </a:solidFill>
              </a:rPr>
              <a:t>hourly</a:t>
            </a:r>
            <a:r>
              <a:rPr lang="en-US" dirty="0" smtClean="0"/>
              <a:t>. She earns </a:t>
            </a:r>
            <a:r>
              <a:rPr lang="en-US" dirty="0" smtClean="0">
                <a:solidFill>
                  <a:srgbClr val="FFC000"/>
                </a:solidFill>
              </a:rPr>
              <a:t>$10 per hour. </a:t>
            </a:r>
            <a:r>
              <a:rPr lang="en-US" dirty="0" smtClean="0"/>
              <a:t>If she works 40 hours per week, what </a:t>
            </a:r>
            <a:r>
              <a:rPr lang="en-US" dirty="0" smtClean="0"/>
              <a:t>is her </a:t>
            </a:r>
            <a:r>
              <a:rPr lang="en-US" dirty="0" smtClean="0">
                <a:solidFill>
                  <a:srgbClr val="00B050"/>
                </a:solidFill>
              </a:rPr>
              <a:t>gross weekly pay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Solution: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C000"/>
                </a:solidFill>
              </a:rPr>
              <a:t>$10</a:t>
            </a:r>
            <a:r>
              <a:rPr lang="en-US" dirty="0" smtClean="0"/>
              <a:t>)(</a:t>
            </a:r>
            <a:r>
              <a:rPr lang="en-US" dirty="0" smtClean="0">
                <a:solidFill>
                  <a:srgbClr val="FF0000"/>
                </a:solidFill>
              </a:rPr>
              <a:t>40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00B050"/>
                </a:solidFill>
              </a:rPr>
              <a:t>$400 gross weekly pay</a:t>
            </a:r>
            <a:endParaRPr lang="en-US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06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 Periods &amp; Hourly Rate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You Try!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Hector works in a gas station and earns $8.60 per hour. Last week he worked 29 hours. What was his gross pay last week?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240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 Periods &amp; Hourly Rate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Example </a:t>
            </a:r>
            <a:r>
              <a:rPr lang="en-US" b="1" dirty="0" smtClean="0"/>
              <a:t>2 </a:t>
            </a:r>
            <a:r>
              <a:rPr lang="en-US" dirty="0" smtClean="0"/>
              <a:t>– Cecil is paid </a:t>
            </a:r>
            <a:r>
              <a:rPr lang="en-US" dirty="0" smtClean="0">
                <a:solidFill>
                  <a:srgbClr val="FF0000"/>
                </a:solidFill>
              </a:rPr>
              <a:t>biweekly</a:t>
            </a:r>
            <a:r>
              <a:rPr lang="en-US" dirty="0" smtClean="0"/>
              <a:t>. Her </a:t>
            </a:r>
            <a:r>
              <a:rPr lang="en-US" dirty="0" smtClean="0">
                <a:solidFill>
                  <a:srgbClr val="FFC000"/>
                </a:solidFill>
              </a:rPr>
              <a:t>biweekly salary is $1,763.28. </a:t>
            </a:r>
            <a:r>
              <a:rPr lang="en-US" dirty="0" smtClean="0"/>
              <a:t>What is her </a:t>
            </a:r>
            <a:r>
              <a:rPr lang="en-US" dirty="0" smtClean="0">
                <a:solidFill>
                  <a:srgbClr val="00B050"/>
                </a:solidFill>
              </a:rPr>
              <a:t>annual salary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Solution: </a:t>
            </a:r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26 biweekly paychecks</a:t>
            </a:r>
            <a:r>
              <a:rPr lang="en-US" dirty="0" smtClean="0"/>
              <a:t> in a year, so </a:t>
            </a:r>
            <a:r>
              <a:rPr lang="en-US" u="sng" dirty="0" smtClean="0"/>
              <a:t>multiply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biweekly salary </a:t>
            </a:r>
            <a:r>
              <a:rPr lang="en-US" dirty="0" smtClean="0"/>
              <a:t>by the </a:t>
            </a:r>
            <a:r>
              <a:rPr lang="en-US" dirty="0" smtClean="0">
                <a:solidFill>
                  <a:srgbClr val="FF0000"/>
                </a:solidFill>
              </a:rPr>
              <a:t>number of paychecks</a:t>
            </a:r>
            <a:r>
              <a:rPr lang="en-US" dirty="0" smtClean="0"/>
              <a:t> to get: (</a:t>
            </a:r>
            <a:r>
              <a:rPr lang="en-US" dirty="0" smtClean="0">
                <a:solidFill>
                  <a:srgbClr val="FFC000"/>
                </a:solidFill>
              </a:rPr>
              <a:t>$1,763.28</a:t>
            </a:r>
            <a:r>
              <a:rPr lang="en-US" dirty="0" smtClean="0"/>
              <a:t>)(</a:t>
            </a:r>
            <a:r>
              <a:rPr lang="en-US" dirty="0" smtClean="0">
                <a:solidFill>
                  <a:srgbClr val="FF0000"/>
                </a:solidFill>
              </a:rPr>
              <a:t>26</a:t>
            </a:r>
            <a:r>
              <a:rPr lang="en-US" dirty="0" smtClean="0"/>
              <a:t>)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00B050"/>
                </a:solidFill>
              </a:rPr>
              <a:t>$45,845.28 annual salary </a:t>
            </a:r>
            <a:endParaRPr lang="en-US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37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 Periods &amp; Hourly Rate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You Try!</a:t>
            </a:r>
          </a:p>
          <a:p>
            <a:pPr marL="0" indent="0">
              <a:buNone/>
            </a:pPr>
            <a:r>
              <a:rPr lang="en-US" dirty="0" smtClean="0"/>
              <a:t>Manny is paid semimonthly. His semimonthly salary is $1,239. What is his annual salary?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9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Pay Periods &amp; Hourly Rate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Example </a:t>
            </a:r>
            <a:r>
              <a:rPr lang="en-US" b="1" dirty="0" smtClean="0"/>
              <a:t>3 </a:t>
            </a:r>
            <a:r>
              <a:rPr lang="en-US" dirty="0" smtClean="0"/>
              <a:t>– Sean is paid </a:t>
            </a:r>
            <a:r>
              <a:rPr lang="en-US" dirty="0" smtClean="0">
                <a:solidFill>
                  <a:srgbClr val="FF0000"/>
                </a:solidFill>
              </a:rPr>
              <a:t>biweekly</a:t>
            </a:r>
            <a:r>
              <a:rPr lang="en-US" dirty="0" smtClean="0"/>
              <a:t>. His </a:t>
            </a:r>
            <a:r>
              <a:rPr lang="en-US" dirty="0" smtClean="0">
                <a:solidFill>
                  <a:srgbClr val="00B050"/>
                </a:solidFill>
              </a:rPr>
              <a:t>annual salary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00B050"/>
                </a:solidFill>
              </a:rPr>
              <a:t>$42,500</a:t>
            </a:r>
            <a:r>
              <a:rPr lang="en-US" dirty="0" smtClean="0"/>
              <a:t>. What is his </a:t>
            </a:r>
            <a:r>
              <a:rPr lang="en-US" dirty="0" smtClean="0">
                <a:solidFill>
                  <a:srgbClr val="FFC000"/>
                </a:solidFill>
              </a:rPr>
              <a:t>biweekly salary </a:t>
            </a:r>
            <a:r>
              <a:rPr lang="en-US" dirty="0" smtClean="0"/>
              <a:t>to the nearest cent?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Solution: </a:t>
            </a:r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26 biweekly paychecks</a:t>
            </a:r>
            <a:r>
              <a:rPr lang="en-US" dirty="0" smtClean="0"/>
              <a:t> in a year, so </a:t>
            </a:r>
            <a:r>
              <a:rPr lang="en-US" u="sng" dirty="0" smtClean="0"/>
              <a:t>divide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annual salary </a:t>
            </a:r>
            <a:r>
              <a:rPr lang="en-US" dirty="0" smtClean="0"/>
              <a:t>by the </a:t>
            </a:r>
            <a:r>
              <a:rPr lang="en-US" dirty="0" smtClean="0">
                <a:solidFill>
                  <a:srgbClr val="FF0000"/>
                </a:solidFill>
              </a:rPr>
              <a:t>number of paychecks</a:t>
            </a:r>
            <a:r>
              <a:rPr lang="en-US" dirty="0" smtClean="0"/>
              <a:t> to get: </a:t>
            </a:r>
            <a:r>
              <a:rPr lang="en-US" dirty="0" smtClean="0">
                <a:solidFill>
                  <a:srgbClr val="00B050"/>
                </a:solidFill>
              </a:rPr>
              <a:t>$42,500</a:t>
            </a:r>
            <a:r>
              <a:rPr lang="en-US" dirty="0" smtClean="0"/>
              <a:t>/</a:t>
            </a:r>
            <a:r>
              <a:rPr lang="en-US" dirty="0" smtClean="0">
                <a:solidFill>
                  <a:srgbClr val="FF0000"/>
                </a:solidFill>
              </a:rPr>
              <a:t>26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dirty="0" smtClean="0">
                <a:solidFill>
                  <a:srgbClr val="FFC000"/>
                </a:solidFill>
              </a:rPr>
              <a:t>$1,634.62</a:t>
            </a:r>
          </a:p>
        </p:txBody>
      </p:sp>
    </p:spTree>
    <p:extLst>
      <p:ext uri="{BB962C8B-B14F-4D97-AF65-F5344CB8AC3E}">
        <p14:creationId xmlns:p14="http://schemas.microsoft.com/office/powerpoint/2010/main" val="335694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Pay Periods &amp; Hourly Rate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You Try!</a:t>
            </a:r>
          </a:p>
          <a:p>
            <a:pPr marL="0" indent="0">
              <a:buNone/>
            </a:pPr>
            <a:r>
              <a:rPr lang="en-US" dirty="0" smtClean="0"/>
              <a:t>John’s annual salary is $24,869. He is paid weekly. What is his weekly salary?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6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741</Words>
  <Application>Microsoft Office PowerPoint</Application>
  <PresentationFormat>On-screen Show (4:3)</PresentationFormat>
  <Paragraphs>75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Unit 4: Income</vt:lpstr>
      <vt:lpstr>Employee Compensation &amp; Benefits</vt:lpstr>
      <vt:lpstr>Pay Periods &amp; Hourly Rate Calculations</vt:lpstr>
      <vt:lpstr>Pay Periods &amp; Hourly Rate Calculations</vt:lpstr>
      <vt:lpstr>Pay Periods &amp; Hourly Rate Calculations</vt:lpstr>
      <vt:lpstr>Pay Periods &amp; Hourly Rate Calculations</vt:lpstr>
      <vt:lpstr>Pay Periods &amp; Hourly Rate Calculations</vt:lpstr>
      <vt:lpstr>Pay Periods &amp; Hourly Rate Calculations</vt:lpstr>
      <vt:lpstr>Pay Periods &amp; Hourly Rate Calculations</vt:lpstr>
      <vt:lpstr>Pay Periods &amp; Hourly Rate Calculations</vt:lpstr>
      <vt:lpstr>Pay Periods &amp; Hourly Rate Calculations</vt:lpstr>
      <vt:lpstr>Pay Periods &amp; Hourly Rate Calculations</vt:lpstr>
      <vt:lpstr>Pay Periods &amp; Hourly Rate Calculations</vt:lpstr>
      <vt:lpstr>Pay Periods &amp; Hourly Rate Calculations</vt:lpstr>
      <vt:lpstr>Pay Periods &amp; Hourly Rate Calculations</vt:lpstr>
    </vt:vector>
  </TitlesOfParts>
  <Company>Chicago High School for the Arts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1: Income</dc:title>
  <dc:creator>Meredith Wroblewski</dc:creator>
  <cp:lastModifiedBy>Meredith Wroblewski</cp:lastModifiedBy>
  <cp:revision>15</cp:revision>
  <cp:lastPrinted>2014-02-04T01:38:54Z</cp:lastPrinted>
  <dcterms:created xsi:type="dcterms:W3CDTF">2012-09-21T19:05:03Z</dcterms:created>
  <dcterms:modified xsi:type="dcterms:W3CDTF">2014-02-04T01:39:33Z</dcterms:modified>
</cp:coreProperties>
</file>