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59" r:id="rId9"/>
    <p:sldId id="260" r:id="rId10"/>
    <p:sldId id="265" r:id="rId11"/>
    <p:sldId id="271" r:id="rId12"/>
    <p:sldId id="273" r:id="rId13"/>
    <p:sldId id="270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AB51-B1BB-41D8-997B-CBA9AC50A25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1A94E-6CF4-46D5-A55B-76DDFA8C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AB51-B1BB-41D8-997B-CBA9AC50A25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1A94E-6CF4-46D5-A55B-76DDFA8C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AB51-B1BB-41D8-997B-CBA9AC50A25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1A94E-6CF4-46D5-A55B-76DDFA8C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AB51-B1BB-41D8-997B-CBA9AC50A25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1A94E-6CF4-46D5-A55B-76DDFA8C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AB51-B1BB-41D8-997B-CBA9AC50A25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1A94E-6CF4-46D5-A55B-76DDFA8C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AB51-B1BB-41D8-997B-CBA9AC50A25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1A94E-6CF4-46D5-A55B-76DDFA8C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AB51-B1BB-41D8-997B-CBA9AC50A25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1A94E-6CF4-46D5-A55B-76DDFA8C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AB51-B1BB-41D8-997B-CBA9AC50A25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1A94E-6CF4-46D5-A55B-76DDFA8C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AB51-B1BB-41D8-997B-CBA9AC50A25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1A94E-6CF4-46D5-A55B-76DDFA8C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AB51-B1BB-41D8-997B-CBA9AC50A25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1A94E-6CF4-46D5-A55B-76DDFA8C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AB51-B1BB-41D8-997B-CBA9AC50A25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1A94E-6CF4-46D5-A55B-76DDFA8C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5AB51-B1BB-41D8-997B-CBA9AC50A25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1A94E-6CF4-46D5-A55B-76DDFA8CF9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4: </a:t>
            </a:r>
            <a:r>
              <a:rPr lang="en-US" dirty="0" smtClean="0"/>
              <a:t>Income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Consumer Price Index</a:t>
            </a:r>
            <a:endParaRPr lang="en-US" dirty="0"/>
          </a:p>
        </p:txBody>
      </p:sp>
      <p:pic>
        <p:nvPicPr>
          <p:cNvPr id="5" name="Picture 3" descr="C:\Users\Wroblewski\AppData\Local\Microsoft\Windows\Temporary Internet Files\Content.IE5\KXQYTMMF\MC9102172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762000"/>
            <a:ext cx="1839773" cy="13085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Inflation-Adjusted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/>
              <a:t>Inflation-adjusted price </a:t>
            </a:r>
            <a:r>
              <a:rPr lang="en-US" sz="3000" b="1" dirty="0"/>
              <a:t>f</a:t>
            </a:r>
            <a:r>
              <a:rPr lang="en-US" sz="3000" b="1" dirty="0" smtClean="0"/>
              <a:t>ormula:</a:t>
            </a:r>
          </a:p>
          <a:p>
            <a:pPr>
              <a:buNone/>
            </a:pPr>
            <a:endParaRPr lang="en-US" sz="30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Year 2 price </a:t>
            </a:r>
            <a:r>
              <a:rPr lang="en-US" sz="3000" b="1" dirty="0" smtClean="0"/>
              <a:t>= </a:t>
            </a:r>
            <a:r>
              <a:rPr lang="en-US" sz="3000" b="1" dirty="0" smtClean="0">
                <a:solidFill>
                  <a:srgbClr val="0070C0"/>
                </a:solidFill>
              </a:rPr>
              <a:t>Year 1 price </a:t>
            </a:r>
            <a:r>
              <a:rPr lang="en-US" sz="3000" b="1" dirty="0" smtClean="0"/>
              <a:t>x (</a:t>
            </a:r>
            <a:r>
              <a:rPr lang="en-US" sz="3000" b="1" dirty="0" smtClean="0">
                <a:solidFill>
                  <a:srgbClr val="FF0000"/>
                </a:solidFill>
              </a:rPr>
              <a:t>Year 2 CPI </a:t>
            </a:r>
            <a:r>
              <a:rPr lang="en-US" sz="3000" b="1" dirty="0" smtClean="0"/>
              <a:t>/ </a:t>
            </a:r>
            <a:r>
              <a:rPr lang="en-US" sz="3000" b="1" dirty="0" smtClean="0">
                <a:solidFill>
                  <a:srgbClr val="0070C0"/>
                </a:solidFill>
              </a:rPr>
              <a:t>Year 1 </a:t>
            </a:r>
            <a:r>
              <a:rPr lang="en-US" sz="3000" b="1" dirty="0" smtClean="0">
                <a:solidFill>
                  <a:srgbClr val="0070C0"/>
                </a:solidFill>
              </a:rPr>
              <a:t>CPI</a:t>
            </a:r>
            <a:r>
              <a:rPr lang="en-US" sz="3000" b="1" dirty="0" smtClean="0"/>
              <a:t>) </a:t>
            </a:r>
            <a:endParaRPr 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Inflation-Adjusted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754563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en-US" b="1" dirty="0" smtClean="0"/>
              <a:t>Example </a:t>
            </a:r>
            <a:r>
              <a:rPr lang="en-US" b="1" dirty="0" smtClean="0"/>
              <a:t>1</a:t>
            </a:r>
          </a:p>
          <a:p>
            <a:pPr marL="0" indent="0">
              <a:buNone/>
            </a:pPr>
            <a:r>
              <a:rPr lang="en-US" dirty="0" smtClean="0"/>
              <a:t>Let’s go back to the </a:t>
            </a:r>
            <a:r>
              <a:rPr lang="en-US" dirty="0"/>
              <a:t>two-liter of </a:t>
            </a:r>
            <a:r>
              <a:rPr lang="en-US" dirty="0" smtClean="0"/>
              <a:t>Coke that cost </a:t>
            </a:r>
            <a:r>
              <a:rPr lang="en-US" dirty="0"/>
              <a:t>$0.99 in the year you were born (1995). What would that same bottle of Coke cost you today?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2013 price </a:t>
            </a:r>
            <a:r>
              <a:rPr lang="en-US" b="1" dirty="0" smtClean="0"/>
              <a:t>= </a:t>
            </a:r>
            <a:r>
              <a:rPr lang="en-US" b="1" dirty="0" smtClean="0">
                <a:solidFill>
                  <a:srgbClr val="0070C0"/>
                </a:solidFill>
              </a:rPr>
              <a:t>1995 price </a:t>
            </a:r>
            <a:r>
              <a:rPr lang="en-US" b="1" dirty="0" smtClean="0"/>
              <a:t>x (</a:t>
            </a:r>
            <a:r>
              <a:rPr lang="en-US" b="1" dirty="0" smtClean="0">
                <a:solidFill>
                  <a:srgbClr val="FF0000"/>
                </a:solidFill>
              </a:rPr>
              <a:t>2013 CPI </a:t>
            </a:r>
            <a:r>
              <a:rPr lang="en-US" b="1" dirty="0" smtClean="0"/>
              <a:t>/ </a:t>
            </a:r>
            <a:r>
              <a:rPr lang="en-US" b="1" dirty="0" smtClean="0">
                <a:solidFill>
                  <a:srgbClr val="0070C0"/>
                </a:solidFill>
              </a:rPr>
              <a:t>1995 </a:t>
            </a:r>
            <a:r>
              <a:rPr lang="en-US" b="1" dirty="0" smtClean="0">
                <a:solidFill>
                  <a:srgbClr val="0070C0"/>
                </a:solidFill>
              </a:rPr>
              <a:t>CPI</a:t>
            </a:r>
            <a:r>
              <a:rPr lang="en-US" b="1" dirty="0" smtClean="0"/>
              <a:t>) 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= </a:t>
            </a:r>
            <a:r>
              <a:rPr lang="en-US" b="1" dirty="0" smtClean="0">
                <a:solidFill>
                  <a:srgbClr val="0070C0"/>
                </a:solidFill>
              </a:rPr>
              <a:t>$0.99</a:t>
            </a:r>
            <a:r>
              <a:rPr lang="en-US" b="1" dirty="0" smtClean="0"/>
              <a:t> </a:t>
            </a:r>
            <a:r>
              <a:rPr lang="en-US" b="1" dirty="0" smtClean="0"/>
              <a:t>x 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233.0</a:t>
            </a:r>
            <a:r>
              <a:rPr lang="en-US" b="1" dirty="0" smtClean="0"/>
              <a:t>/</a:t>
            </a:r>
            <a:r>
              <a:rPr lang="en-US" b="1" dirty="0" smtClean="0">
                <a:solidFill>
                  <a:srgbClr val="0070C0"/>
                </a:solidFill>
              </a:rPr>
              <a:t>152.4</a:t>
            </a:r>
            <a:r>
              <a:rPr lang="en-US" b="1" dirty="0" smtClean="0"/>
              <a:t>)</a:t>
            </a:r>
            <a:r>
              <a:rPr lang="en-US" b="1" dirty="0" smtClean="0"/>
              <a:t> 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= $1.51</a:t>
            </a:r>
          </a:p>
          <a:p>
            <a:pPr marL="0" indent="0">
              <a:buNone/>
            </a:pPr>
            <a:r>
              <a:rPr lang="en-US" dirty="0" smtClean="0"/>
              <a:t>Is this about how much a two-liter of Coke actually costs today?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9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Inflation-Adjusted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754563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en-US" b="1" dirty="0" smtClean="0"/>
              <a:t>Example </a:t>
            </a:r>
            <a:r>
              <a:rPr lang="en-US" b="1" dirty="0" smtClean="0"/>
              <a:t>2</a:t>
            </a:r>
          </a:p>
          <a:p>
            <a:pPr marL="0" indent="0">
              <a:buNone/>
            </a:pPr>
            <a:r>
              <a:rPr lang="en-US" dirty="0"/>
              <a:t>In 2005, the median income was $46,326. What </a:t>
            </a:r>
            <a:r>
              <a:rPr lang="en-US" dirty="0" smtClean="0"/>
              <a:t>would have been an equivalent income in </a:t>
            </a:r>
            <a:r>
              <a:rPr lang="en-US" dirty="0"/>
              <a:t>1960? 	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1960 price </a:t>
            </a:r>
            <a:r>
              <a:rPr lang="en-US" b="1" dirty="0" smtClean="0"/>
              <a:t>= </a:t>
            </a:r>
            <a:r>
              <a:rPr lang="en-US" b="1" dirty="0" smtClean="0">
                <a:solidFill>
                  <a:srgbClr val="0070C0"/>
                </a:solidFill>
              </a:rPr>
              <a:t>2005 price </a:t>
            </a:r>
            <a:r>
              <a:rPr lang="en-US" b="1" dirty="0" smtClean="0"/>
              <a:t>x (</a:t>
            </a:r>
            <a:r>
              <a:rPr lang="en-US" b="1" dirty="0" smtClean="0">
                <a:solidFill>
                  <a:srgbClr val="FF0000"/>
                </a:solidFill>
              </a:rPr>
              <a:t>1960 CPI </a:t>
            </a:r>
            <a:r>
              <a:rPr lang="en-US" b="1" dirty="0" smtClean="0"/>
              <a:t>/ </a:t>
            </a:r>
            <a:r>
              <a:rPr lang="en-US" b="1" dirty="0" smtClean="0">
                <a:solidFill>
                  <a:srgbClr val="0070C0"/>
                </a:solidFill>
              </a:rPr>
              <a:t>2005 </a:t>
            </a:r>
            <a:r>
              <a:rPr lang="en-US" b="1" dirty="0" smtClean="0">
                <a:solidFill>
                  <a:srgbClr val="0070C0"/>
                </a:solidFill>
              </a:rPr>
              <a:t>CPI</a:t>
            </a:r>
            <a:r>
              <a:rPr lang="en-US" b="1" dirty="0" smtClean="0"/>
              <a:t>) 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= </a:t>
            </a:r>
            <a:r>
              <a:rPr lang="en-US" b="1" dirty="0" smtClean="0">
                <a:solidFill>
                  <a:srgbClr val="0070C0"/>
                </a:solidFill>
              </a:rPr>
              <a:t>$46,326</a:t>
            </a:r>
            <a:r>
              <a:rPr lang="en-US" b="1" dirty="0" smtClean="0"/>
              <a:t> </a:t>
            </a:r>
            <a:r>
              <a:rPr lang="en-US" b="1" dirty="0" smtClean="0"/>
              <a:t>x 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29.6</a:t>
            </a:r>
            <a:r>
              <a:rPr lang="en-US" b="1" dirty="0" smtClean="0"/>
              <a:t>/</a:t>
            </a:r>
            <a:r>
              <a:rPr lang="en-US" b="1" dirty="0" smtClean="0">
                <a:solidFill>
                  <a:srgbClr val="0070C0"/>
                </a:solidFill>
              </a:rPr>
              <a:t>195.3</a:t>
            </a:r>
            <a:r>
              <a:rPr lang="en-US" b="1" dirty="0" smtClean="0"/>
              <a:t>)</a:t>
            </a:r>
            <a:r>
              <a:rPr lang="en-US" b="1" dirty="0" smtClean="0"/>
              <a:t> 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= $7,021.25</a:t>
            </a:r>
          </a:p>
          <a:p>
            <a:pPr marL="0" indent="0">
              <a:buNone/>
            </a:pPr>
            <a:r>
              <a:rPr lang="en-US" dirty="0" smtClean="0"/>
              <a:t>If the actual median income in 1960 was $5,600, were people earning more or less relative to the time period?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7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Inflation-Adjusted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en-US" b="1" dirty="0" smtClean="0"/>
              <a:t>Example </a:t>
            </a:r>
            <a:r>
              <a:rPr lang="en-US" b="1" dirty="0"/>
              <a:t>3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Let’s compare the median income in 2005 ($46,326) to today’s median income. </a:t>
            </a:r>
            <a:r>
              <a:rPr lang="en-US" dirty="0"/>
              <a:t>What </a:t>
            </a:r>
            <a:r>
              <a:rPr lang="en-US" dirty="0" smtClean="0"/>
              <a:t>is the inflation-adjusted income today (use 2013 information)?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2013 </a:t>
            </a:r>
            <a:r>
              <a:rPr lang="en-US" b="1" dirty="0">
                <a:solidFill>
                  <a:srgbClr val="FF0000"/>
                </a:solidFill>
              </a:rPr>
              <a:t>price </a:t>
            </a:r>
            <a:r>
              <a:rPr lang="en-US" b="1" dirty="0"/>
              <a:t>= </a:t>
            </a:r>
            <a:r>
              <a:rPr lang="en-US" b="1" dirty="0">
                <a:solidFill>
                  <a:srgbClr val="0070C0"/>
                </a:solidFill>
              </a:rPr>
              <a:t>2005 price </a:t>
            </a:r>
            <a:r>
              <a:rPr lang="en-US" b="1" dirty="0"/>
              <a:t>x 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2013 </a:t>
            </a:r>
            <a:r>
              <a:rPr lang="en-US" b="1" dirty="0">
                <a:solidFill>
                  <a:srgbClr val="FF0000"/>
                </a:solidFill>
              </a:rPr>
              <a:t>CPI </a:t>
            </a:r>
            <a:r>
              <a:rPr lang="en-US" b="1" dirty="0"/>
              <a:t>/ </a:t>
            </a:r>
            <a:r>
              <a:rPr lang="en-US" b="1" dirty="0">
                <a:solidFill>
                  <a:srgbClr val="0070C0"/>
                </a:solidFill>
              </a:rPr>
              <a:t>2005 CPI</a:t>
            </a:r>
            <a:r>
              <a:rPr lang="en-US" b="1" dirty="0"/>
              <a:t>) </a:t>
            </a:r>
          </a:p>
          <a:p>
            <a:pPr>
              <a:buNone/>
            </a:pPr>
            <a:r>
              <a:rPr lang="en-US" b="1" dirty="0"/>
              <a:t>			= </a:t>
            </a:r>
            <a:r>
              <a:rPr lang="en-US" b="1" dirty="0">
                <a:solidFill>
                  <a:srgbClr val="0070C0"/>
                </a:solidFill>
              </a:rPr>
              <a:t>$46,326</a:t>
            </a:r>
            <a:r>
              <a:rPr lang="en-US" b="1" dirty="0"/>
              <a:t> x (</a:t>
            </a:r>
            <a:r>
              <a:rPr lang="en-US" b="1" dirty="0" smtClean="0">
                <a:solidFill>
                  <a:srgbClr val="FF0000"/>
                </a:solidFill>
              </a:rPr>
              <a:t>233.0</a:t>
            </a:r>
            <a:r>
              <a:rPr lang="en-US" b="1" dirty="0" smtClean="0"/>
              <a:t>/</a:t>
            </a:r>
            <a:r>
              <a:rPr lang="en-US" b="1" dirty="0" smtClean="0">
                <a:solidFill>
                  <a:srgbClr val="0070C0"/>
                </a:solidFill>
              </a:rPr>
              <a:t>195.3</a:t>
            </a:r>
            <a:r>
              <a:rPr lang="en-US" b="1" dirty="0"/>
              <a:t>) </a:t>
            </a:r>
          </a:p>
          <a:p>
            <a:pPr>
              <a:buNone/>
            </a:pPr>
            <a:r>
              <a:rPr lang="en-US" b="1" dirty="0"/>
              <a:t>			= </a:t>
            </a:r>
            <a:r>
              <a:rPr lang="en-US" b="1" dirty="0" smtClean="0"/>
              <a:t>$55,268.60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If the actual median income in </a:t>
            </a:r>
            <a:r>
              <a:rPr lang="en-US" dirty="0" smtClean="0"/>
              <a:t>2013 </a:t>
            </a:r>
            <a:r>
              <a:rPr lang="en-US" dirty="0"/>
              <a:t>was $</a:t>
            </a:r>
            <a:r>
              <a:rPr lang="en-US" dirty="0" smtClean="0"/>
              <a:t>52,100, are </a:t>
            </a:r>
            <a:r>
              <a:rPr lang="en-US" dirty="0"/>
              <a:t>people earning more or less relative to the time period?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87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Inflation-Adjusted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your groups…</a:t>
            </a:r>
          </a:p>
          <a:p>
            <a:r>
              <a:rPr lang="en-US" dirty="0" smtClean="0"/>
              <a:t>Assign a manager, writer &amp; calculator</a:t>
            </a:r>
          </a:p>
          <a:p>
            <a:pPr lvl="1"/>
            <a:r>
              <a:rPr lang="en-US" u="sng" dirty="0" smtClean="0"/>
              <a:t>Manager:</a:t>
            </a:r>
            <a:r>
              <a:rPr lang="en-US" dirty="0" smtClean="0"/>
              <a:t> get an activity worksheet </a:t>
            </a:r>
          </a:p>
          <a:p>
            <a:pPr lvl="1"/>
            <a:r>
              <a:rPr lang="en-US" u="sng" dirty="0" smtClean="0"/>
              <a:t>Writer &amp; calculator:</a:t>
            </a:r>
            <a:r>
              <a:rPr lang="en-US" dirty="0" smtClean="0"/>
              <a:t> move the desks into a pod</a:t>
            </a:r>
          </a:p>
          <a:p>
            <a:r>
              <a:rPr lang="en-US" dirty="0" smtClean="0"/>
              <a:t>Complete the activity</a:t>
            </a:r>
          </a:p>
          <a:p>
            <a:r>
              <a:rPr lang="en-US" dirty="0" smtClean="0"/>
              <a:t>When you have a question, “ask 3 before me”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7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 The general increase of prices over time</a:t>
            </a:r>
          </a:p>
          <a:p>
            <a:r>
              <a:rPr lang="en-US" dirty="0" smtClean="0"/>
              <a:t>A two-liter of Coca-Cola cost $0.99 in the year you were born (1995). What would that same bottle of Coke cost you today?</a:t>
            </a:r>
          </a:p>
          <a:p>
            <a:r>
              <a:rPr lang="en-US" dirty="0" smtClean="0"/>
              <a:t>We’ll calculate the exact answer to this question in a little bit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2053" name="Picture 5" descr="C:\Users\Wroblewski\AppData\Local\Microsoft\Windows\Temporary Internet Files\Content.IE5\IZJEUU0K\MC90023169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546819"/>
            <a:ext cx="1800885" cy="1949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Inflation?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are three main theories that describe inflation:</a:t>
            </a:r>
          </a:p>
          <a:p>
            <a:r>
              <a:rPr lang="en-US" dirty="0" smtClean="0"/>
              <a:t>The Quantity Theory</a:t>
            </a:r>
          </a:p>
          <a:p>
            <a:r>
              <a:rPr lang="en-US" dirty="0" smtClean="0"/>
              <a:t>Demand-Pull Theory</a:t>
            </a:r>
          </a:p>
          <a:p>
            <a:r>
              <a:rPr lang="en-US" dirty="0" smtClean="0"/>
              <a:t>Cost-Push Theory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Quantity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theory says that inflation is caused by too much money in the economy.</a:t>
            </a:r>
          </a:p>
          <a:p>
            <a:pPr algn="ctr">
              <a:buNone/>
            </a:pPr>
            <a:r>
              <a:rPr lang="en-US" dirty="0" smtClean="0"/>
              <a:t>MV = PT</a:t>
            </a:r>
          </a:p>
          <a:p>
            <a:r>
              <a:rPr lang="en-US" dirty="0" smtClean="0"/>
              <a:t>M – amount of money in circulation</a:t>
            </a:r>
          </a:p>
          <a:p>
            <a:r>
              <a:rPr lang="en-US" dirty="0" smtClean="0"/>
              <a:t>V – velocity of circulation of that money</a:t>
            </a:r>
          </a:p>
          <a:p>
            <a:r>
              <a:rPr lang="en-US" dirty="0" smtClean="0"/>
              <a:t>P – average price level</a:t>
            </a:r>
          </a:p>
          <a:p>
            <a:r>
              <a:rPr lang="en-US" dirty="0" smtClean="0"/>
              <a:t>T – number of transactions taking place</a:t>
            </a:r>
          </a:p>
          <a:p>
            <a:pPr algn="ctr">
              <a:buNone/>
            </a:pPr>
            <a:r>
              <a:rPr lang="en-US" dirty="0" smtClean="0"/>
              <a:t>M             P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505200" y="5257800"/>
            <a:ext cx="0" cy="4572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029200" y="5257800"/>
            <a:ext cx="0" cy="4572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91000" y="5562600"/>
            <a:ext cx="5334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Demand-Pull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This theory says that inflation happens when the demand for goods and services exceeds existing supplies.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Organic beef is growing in popularity, and there aren’t enough certified organic cows to meet the growing demand ==&gt; price of organic beef goes up</a:t>
            </a:r>
          </a:p>
          <a:p>
            <a:pPr lvl="1"/>
            <a:r>
              <a:rPr lang="en-US" dirty="0" smtClean="0"/>
              <a:t>Many people want Jordan’s artwork, but he only makes one of each design ==&gt; price of art increases</a:t>
            </a:r>
            <a:endParaRPr lang="en-US" dirty="0"/>
          </a:p>
        </p:txBody>
      </p:sp>
      <p:pic>
        <p:nvPicPr>
          <p:cNvPr id="1026" name="Picture 2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667000"/>
            <a:ext cx="1647731" cy="1170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Cost-Push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theory says that inflation occurs when the cost of producing goods and services rise and that cost gets passed on to the consumer through higher prices.</a:t>
            </a:r>
          </a:p>
          <a:p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NHL union gains power ==&gt; wages increase ==&gt; hockey team owners’ cost increases ==&gt; you pay more for tickets and goods at the stadium</a:t>
            </a:r>
          </a:p>
          <a:p>
            <a:pPr lvl="1"/>
            <a:r>
              <a:rPr lang="en-US" dirty="0" smtClean="0"/>
              <a:t>Natural supply of fish decreases </a:t>
            </a:r>
            <a:r>
              <a:rPr lang="en-US" dirty="0" smtClean="0">
                <a:sym typeface="Wingdings" pitchFamily="2" charset="2"/>
              </a:rPr>
              <a:t>==&gt; fish prices increase ==&gt; firms’ costs increase ==&gt; you pay more at the store for fish</a:t>
            </a:r>
            <a:endParaRPr lang="en-US" dirty="0"/>
          </a:p>
        </p:txBody>
      </p:sp>
      <p:pic>
        <p:nvPicPr>
          <p:cNvPr id="2050" name="Picture 2" descr="C:\Users\Wroblewski\AppData\Local\Microsoft\Windows\Temporary Internet Files\Content.IE5\IPSP4ZM3\MC9004109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667000"/>
            <a:ext cx="1296539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Purchasing Power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Purchasing power describes the ability to buy goods and services</a:t>
            </a:r>
          </a:p>
          <a:p>
            <a:r>
              <a:rPr lang="en-US" dirty="0" smtClean="0"/>
              <a:t>Based on the inflation calculator </a:t>
            </a:r>
            <a:r>
              <a:rPr lang="en-US" dirty="0" smtClean="0"/>
              <a:t>we looked at earlier</a:t>
            </a:r>
            <a:r>
              <a:rPr lang="en-US" dirty="0" smtClean="0"/>
              <a:t>, </a:t>
            </a:r>
            <a:r>
              <a:rPr lang="en-US" dirty="0" smtClean="0"/>
              <a:t>how has the purchasing power of $1 changed in your </a:t>
            </a:r>
            <a:r>
              <a:rPr lang="en-US" dirty="0" smtClean="0"/>
              <a:t>lifetime?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100" name="Picture 4" descr="C:\Users\Wroblewski\AppData\Local\Microsoft\Windows\Temporary Internet Files\Content.IE5\IPSP4ZM3\MC90044039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7338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price index </a:t>
            </a:r>
            <a:r>
              <a:rPr lang="en-US" dirty="0" smtClean="0"/>
              <a:t>is a way to illustrate how a regular group of goods and services changes over time.</a:t>
            </a:r>
          </a:p>
          <a:p>
            <a:r>
              <a:rPr lang="en-US" dirty="0" smtClean="0"/>
              <a:t>The government uses the </a:t>
            </a:r>
            <a:r>
              <a:rPr lang="en-US" b="1" dirty="0" smtClean="0"/>
              <a:t>Consumer Price Index (CPI)</a:t>
            </a:r>
            <a:r>
              <a:rPr lang="en-US" dirty="0" smtClean="0"/>
              <a:t> to measure the change in prices of goods and services over time in our economy.</a:t>
            </a:r>
          </a:p>
          <a:p>
            <a:r>
              <a:rPr lang="en-US" dirty="0" smtClean="0"/>
              <a:t>They measure a standard set of goods and services called a </a:t>
            </a:r>
            <a:r>
              <a:rPr lang="en-US" b="1" dirty="0" smtClean="0"/>
              <a:t>market basket </a:t>
            </a:r>
            <a:r>
              <a:rPr lang="en-US" dirty="0" smtClean="0"/>
              <a:t>to track changes in prices over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Basket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The Bureau of Labor Statistics (BLS) measures goods and services called the market basket that most people buy on a monthly basis.</a:t>
            </a:r>
          </a:p>
          <a:p>
            <a:r>
              <a:rPr lang="en-US" dirty="0" smtClean="0"/>
              <a:t>The BLS measures these prices every month to track changes.</a:t>
            </a:r>
          </a:p>
          <a:p>
            <a:r>
              <a:rPr lang="en-US" dirty="0" smtClean="0"/>
              <a:t>What is in the market basket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3078" name="Picture 6" descr="C:\Users\Wroblewski\AppData\Local\Microsoft\Windows\Temporary Internet Files\Content.IE5\IZJEUU0K\MC90044147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52401"/>
            <a:ext cx="1981200" cy="19812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774" y="3810000"/>
            <a:ext cx="3136900" cy="2419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609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Unit 4: Income</vt:lpstr>
      <vt:lpstr>Inflation</vt:lpstr>
      <vt:lpstr>What Causes Inflation?</vt:lpstr>
      <vt:lpstr>The Quantity Theory</vt:lpstr>
      <vt:lpstr>Demand-Pull Theory</vt:lpstr>
      <vt:lpstr>Cost-Push Theory</vt:lpstr>
      <vt:lpstr>Purchasing Power</vt:lpstr>
      <vt:lpstr>Price Index</vt:lpstr>
      <vt:lpstr>Market Basket</vt:lpstr>
      <vt:lpstr>Calculating Inflation-Adjusted Prices</vt:lpstr>
      <vt:lpstr>Calculating Inflation-Adjusted Prices</vt:lpstr>
      <vt:lpstr>Calculating Inflation-Adjusted Prices</vt:lpstr>
      <vt:lpstr>Calculating Inflation-Adjusted Prices</vt:lpstr>
      <vt:lpstr>Calculating Inflation-Adjusted Prices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Income</dc:title>
  <dc:creator>Kenneth J Wroblewski</dc:creator>
  <cp:lastModifiedBy>Meredith Wroblewski</cp:lastModifiedBy>
  <cp:revision>43</cp:revision>
  <dcterms:created xsi:type="dcterms:W3CDTF">2012-09-24T03:21:18Z</dcterms:created>
  <dcterms:modified xsi:type="dcterms:W3CDTF">2014-02-06T05:14:43Z</dcterms:modified>
</cp:coreProperties>
</file>