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63" r:id="rId6"/>
    <p:sldId id="260" r:id="rId7"/>
    <p:sldId id="264" r:id="rId8"/>
    <p:sldId id="262" r:id="rId9"/>
    <p:sldId id="25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13880D-4800-49FF-80D5-FABB221BF216}" type="datetimeFigureOut">
              <a:rPr lang="en-US" smtClean="0"/>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85B90-72D5-4064-95CE-59A1F63A3215}" type="slidenum">
              <a:rPr lang="en-US" smtClean="0"/>
              <a:t>‹#›</a:t>
            </a:fld>
            <a:endParaRPr lang="en-US"/>
          </a:p>
        </p:txBody>
      </p:sp>
    </p:spTree>
    <p:extLst>
      <p:ext uri="{BB962C8B-B14F-4D97-AF65-F5344CB8AC3E}">
        <p14:creationId xmlns:p14="http://schemas.microsoft.com/office/powerpoint/2010/main" val="597489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13880D-4800-49FF-80D5-FABB221BF216}" type="datetimeFigureOut">
              <a:rPr lang="en-US" smtClean="0"/>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85B90-72D5-4064-95CE-59A1F63A3215}" type="slidenum">
              <a:rPr lang="en-US" smtClean="0"/>
              <a:t>‹#›</a:t>
            </a:fld>
            <a:endParaRPr lang="en-US"/>
          </a:p>
        </p:txBody>
      </p:sp>
    </p:spTree>
    <p:extLst>
      <p:ext uri="{BB962C8B-B14F-4D97-AF65-F5344CB8AC3E}">
        <p14:creationId xmlns:p14="http://schemas.microsoft.com/office/powerpoint/2010/main" val="1450791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13880D-4800-49FF-80D5-FABB221BF216}" type="datetimeFigureOut">
              <a:rPr lang="en-US" smtClean="0"/>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85B90-72D5-4064-95CE-59A1F63A3215}" type="slidenum">
              <a:rPr lang="en-US" smtClean="0"/>
              <a:t>‹#›</a:t>
            </a:fld>
            <a:endParaRPr lang="en-US"/>
          </a:p>
        </p:txBody>
      </p:sp>
    </p:spTree>
    <p:extLst>
      <p:ext uri="{BB962C8B-B14F-4D97-AF65-F5344CB8AC3E}">
        <p14:creationId xmlns:p14="http://schemas.microsoft.com/office/powerpoint/2010/main" val="1131524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13880D-4800-49FF-80D5-FABB221BF216}" type="datetimeFigureOut">
              <a:rPr lang="en-US" smtClean="0"/>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85B90-72D5-4064-95CE-59A1F63A3215}" type="slidenum">
              <a:rPr lang="en-US" smtClean="0"/>
              <a:t>‹#›</a:t>
            </a:fld>
            <a:endParaRPr lang="en-US"/>
          </a:p>
        </p:txBody>
      </p:sp>
    </p:spTree>
    <p:extLst>
      <p:ext uri="{BB962C8B-B14F-4D97-AF65-F5344CB8AC3E}">
        <p14:creationId xmlns:p14="http://schemas.microsoft.com/office/powerpoint/2010/main" val="4010489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13880D-4800-49FF-80D5-FABB221BF216}" type="datetimeFigureOut">
              <a:rPr lang="en-US" smtClean="0"/>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85B90-72D5-4064-95CE-59A1F63A3215}" type="slidenum">
              <a:rPr lang="en-US" smtClean="0"/>
              <a:t>‹#›</a:t>
            </a:fld>
            <a:endParaRPr lang="en-US"/>
          </a:p>
        </p:txBody>
      </p:sp>
    </p:spTree>
    <p:extLst>
      <p:ext uri="{BB962C8B-B14F-4D97-AF65-F5344CB8AC3E}">
        <p14:creationId xmlns:p14="http://schemas.microsoft.com/office/powerpoint/2010/main" val="1309014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13880D-4800-49FF-80D5-FABB221BF216}" type="datetimeFigureOut">
              <a:rPr lang="en-US" smtClean="0"/>
              <a:t>10/30/2013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885B90-72D5-4064-95CE-59A1F63A3215}" type="slidenum">
              <a:rPr lang="en-US" smtClean="0"/>
              <a:t>‹#›</a:t>
            </a:fld>
            <a:endParaRPr lang="en-US"/>
          </a:p>
        </p:txBody>
      </p:sp>
    </p:spTree>
    <p:extLst>
      <p:ext uri="{BB962C8B-B14F-4D97-AF65-F5344CB8AC3E}">
        <p14:creationId xmlns:p14="http://schemas.microsoft.com/office/powerpoint/2010/main" val="3551905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13880D-4800-49FF-80D5-FABB221BF216}" type="datetimeFigureOut">
              <a:rPr lang="en-US" smtClean="0"/>
              <a:t>10/30/2013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885B90-72D5-4064-95CE-59A1F63A3215}" type="slidenum">
              <a:rPr lang="en-US" smtClean="0"/>
              <a:t>‹#›</a:t>
            </a:fld>
            <a:endParaRPr lang="en-US"/>
          </a:p>
        </p:txBody>
      </p:sp>
    </p:spTree>
    <p:extLst>
      <p:ext uri="{BB962C8B-B14F-4D97-AF65-F5344CB8AC3E}">
        <p14:creationId xmlns:p14="http://schemas.microsoft.com/office/powerpoint/2010/main" val="3817614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13880D-4800-49FF-80D5-FABB221BF216}" type="datetimeFigureOut">
              <a:rPr lang="en-US" smtClean="0"/>
              <a:t>10/30/2013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885B90-72D5-4064-95CE-59A1F63A3215}" type="slidenum">
              <a:rPr lang="en-US" smtClean="0"/>
              <a:t>‹#›</a:t>
            </a:fld>
            <a:endParaRPr lang="en-US"/>
          </a:p>
        </p:txBody>
      </p:sp>
    </p:spTree>
    <p:extLst>
      <p:ext uri="{BB962C8B-B14F-4D97-AF65-F5344CB8AC3E}">
        <p14:creationId xmlns:p14="http://schemas.microsoft.com/office/powerpoint/2010/main" val="1509603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13880D-4800-49FF-80D5-FABB221BF216}" type="datetimeFigureOut">
              <a:rPr lang="en-US" smtClean="0"/>
              <a:t>10/30/2013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885B90-72D5-4064-95CE-59A1F63A3215}" type="slidenum">
              <a:rPr lang="en-US" smtClean="0"/>
              <a:t>‹#›</a:t>
            </a:fld>
            <a:endParaRPr lang="en-US"/>
          </a:p>
        </p:txBody>
      </p:sp>
    </p:spTree>
    <p:extLst>
      <p:ext uri="{BB962C8B-B14F-4D97-AF65-F5344CB8AC3E}">
        <p14:creationId xmlns:p14="http://schemas.microsoft.com/office/powerpoint/2010/main" val="1167767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13880D-4800-49FF-80D5-FABB221BF216}" type="datetimeFigureOut">
              <a:rPr lang="en-US" smtClean="0"/>
              <a:t>10/30/2013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885B90-72D5-4064-95CE-59A1F63A3215}" type="slidenum">
              <a:rPr lang="en-US" smtClean="0"/>
              <a:t>‹#›</a:t>
            </a:fld>
            <a:endParaRPr lang="en-US"/>
          </a:p>
        </p:txBody>
      </p:sp>
    </p:spTree>
    <p:extLst>
      <p:ext uri="{BB962C8B-B14F-4D97-AF65-F5344CB8AC3E}">
        <p14:creationId xmlns:p14="http://schemas.microsoft.com/office/powerpoint/2010/main" val="4149853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13880D-4800-49FF-80D5-FABB221BF216}" type="datetimeFigureOut">
              <a:rPr lang="en-US" smtClean="0"/>
              <a:t>10/30/2013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885B90-72D5-4064-95CE-59A1F63A3215}" type="slidenum">
              <a:rPr lang="en-US" smtClean="0"/>
              <a:t>‹#›</a:t>
            </a:fld>
            <a:endParaRPr lang="en-US"/>
          </a:p>
        </p:txBody>
      </p:sp>
    </p:spTree>
    <p:extLst>
      <p:ext uri="{BB962C8B-B14F-4D97-AF65-F5344CB8AC3E}">
        <p14:creationId xmlns:p14="http://schemas.microsoft.com/office/powerpoint/2010/main" val="913425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13880D-4800-49FF-80D5-FABB221BF216}" type="datetimeFigureOut">
              <a:rPr lang="en-US" smtClean="0"/>
              <a:t>10/30/2013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885B90-72D5-4064-95CE-59A1F63A3215}" type="slidenum">
              <a:rPr lang="en-US" smtClean="0"/>
              <a:t>‹#›</a:t>
            </a:fld>
            <a:endParaRPr lang="en-US"/>
          </a:p>
        </p:txBody>
      </p:sp>
    </p:spTree>
    <p:extLst>
      <p:ext uri="{BB962C8B-B14F-4D97-AF65-F5344CB8AC3E}">
        <p14:creationId xmlns:p14="http://schemas.microsoft.com/office/powerpoint/2010/main" val="602672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 Statistics</a:t>
            </a:r>
            <a:endParaRPr lang="en-US" dirty="0"/>
          </a:p>
        </p:txBody>
      </p:sp>
      <p:sp>
        <p:nvSpPr>
          <p:cNvPr id="3" name="Subtitle 2"/>
          <p:cNvSpPr>
            <a:spLocks noGrp="1"/>
          </p:cNvSpPr>
          <p:nvPr>
            <p:ph type="subTitle" idx="1"/>
          </p:nvPr>
        </p:nvSpPr>
        <p:spPr>
          <a:xfrm>
            <a:off x="1143000" y="3886200"/>
            <a:ext cx="7162800" cy="1752600"/>
          </a:xfrm>
        </p:spPr>
        <p:txBody>
          <a:bodyPr/>
          <a:lstStyle/>
          <a:p>
            <a:r>
              <a:rPr lang="en-US" dirty="0" smtClean="0"/>
              <a:t>Ch.4.2: Completely Randomized Design</a:t>
            </a:r>
          </a:p>
          <a:p>
            <a:r>
              <a:rPr lang="en-US" dirty="0" smtClean="0"/>
              <a:t>DO NOW &amp; Quick Quiz</a:t>
            </a:r>
            <a:endParaRPr lang="en-US" dirty="0"/>
          </a:p>
        </p:txBody>
      </p:sp>
    </p:spTree>
    <p:extLst>
      <p:ext uri="{BB962C8B-B14F-4D97-AF65-F5344CB8AC3E}">
        <p14:creationId xmlns:p14="http://schemas.microsoft.com/office/powerpoint/2010/main" val="4279379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NOW: Homework Review</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From your Chapter 4 Packet, 4.2 Concept #2:</a:t>
            </a:r>
          </a:p>
          <a:p>
            <a:pPr marL="514350" indent="-514350">
              <a:buAutoNum type="arabicPeriod"/>
            </a:pPr>
            <a:r>
              <a:rPr lang="en-US" dirty="0" smtClean="0"/>
              <a:t>What are the experimental units, explanatory variable, treatments and response variable?</a:t>
            </a:r>
          </a:p>
          <a:p>
            <a:pPr marL="0" indent="0">
              <a:buNone/>
            </a:pPr>
            <a:r>
              <a:rPr lang="en-US" dirty="0" smtClean="0"/>
              <a:t>Experimental units: </a:t>
            </a:r>
            <a:r>
              <a:rPr lang="en-US" dirty="0" smtClean="0">
                <a:solidFill>
                  <a:srgbClr val="FF0000"/>
                </a:solidFill>
              </a:rPr>
              <a:t>Each of the 150 students</a:t>
            </a:r>
            <a:endParaRPr lang="en-US" dirty="0" smtClean="0"/>
          </a:p>
          <a:p>
            <a:pPr marL="0" indent="0">
              <a:buNone/>
            </a:pPr>
            <a:r>
              <a:rPr lang="en-US" dirty="0" smtClean="0"/>
              <a:t>Explanatory variable: </a:t>
            </a:r>
            <a:r>
              <a:rPr lang="en-US" dirty="0" smtClean="0">
                <a:solidFill>
                  <a:srgbClr val="FF0000"/>
                </a:solidFill>
              </a:rPr>
              <a:t>classical music</a:t>
            </a:r>
            <a:endParaRPr lang="en-US" dirty="0" smtClean="0"/>
          </a:p>
          <a:p>
            <a:pPr marL="0" indent="0">
              <a:buNone/>
            </a:pPr>
            <a:r>
              <a:rPr lang="en-US" dirty="0" smtClean="0"/>
              <a:t>Treatments: </a:t>
            </a:r>
            <a:r>
              <a:rPr lang="en-US" dirty="0" smtClean="0">
                <a:solidFill>
                  <a:srgbClr val="FF0000"/>
                </a:solidFill>
              </a:rPr>
              <a:t>classical music, no music</a:t>
            </a:r>
            <a:endParaRPr lang="en-US" dirty="0" smtClean="0"/>
          </a:p>
          <a:p>
            <a:pPr marL="0" indent="0">
              <a:buNone/>
            </a:pPr>
            <a:r>
              <a:rPr lang="en-US" dirty="0" smtClean="0"/>
              <a:t>Response variable: </a:t>
            </a:r>
            <a:r>
              <a:rPr lang="en-US" dirty="0" smtClean="0">
                <a:solidFill>
                  <a:srgbClr val="FF0000"/>
                </a:solidFill>
              </a:rPr>
              <a:t>test scores</a:t>
            </a:r>
            <a:endParaRPr lang="en-US" dirty="0" smtClean="0"/>
          </a:p>
        </p:txBody>
      </p:sp>
    </p:spTree>
    <p:extLst>
      <p:ext uri="{BB962C8B-B14F-4D97-AF65-F5344CB8AC3E}">
        <p14:creationId xmlns:p14="http://schemas.microsoft.com/office/powerpoint/2010/main" val="4147257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NOW: Homework Review</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2. What are potential lurking variables in this situation? </a:t>
            </a:r>
            <a:endParaRPr lang="en-US" dirty="0" smtClean="0">
              <a:solidFill>
                <a:srgbClr val="FF0000"/>
              </a:solidFill>
            </a:endParaRPr>
          </a:p>
          <a:p>
            <a:pPr marL="0" indent="0">
              <a:buNone/>
            </a:pPr>
            <a:r>
              <a:rPr lang="en-US" dirty="0" smtClean="0">
                <a:solidFill>
                  <a:srgbClr val="FF0000"/>
                </a:solidFill>
              </a:rPr>
              <a:t>Study time, tutoring, amount of sleep, etc.</a:t>
            </a:r>
            <a:endParaRPr lang="en-US" dirty="0">
              <a:solidFill>
                <a:srgbClr val="FF0000"/>
              </a:solidFill>
            </a:endParaRPr>
          </a:p>
          <a:p>
            <a:pPr marL="0" indent="0">
              <a:buNone/>
            </a:pPr>
            <a:r>
              <a:rPr lang="en-US" dirty="0" smtClean="0"/>
              <a:t>How could they affect the results? </a:t>
            </a:r>
          </a:p>
          <a:p>
            <a:pPr marL="0" indent="0">
              <a:buNone/>
            </a:pPr>
            <a:r>
              <a:rPr lang="en-US" dirty="0" smtClean="0">
                <a:solidFill>
                  <a:srgbClr val="FF0000"/>
                </a:solidFill>
              </a:rPr>
              <a:t>More studying, tutoring, and more sleep could lead to higher test scores</a:t>
            </a:r>
            <a:endParaRPr lang="en-US" dirty="0">
              <a:solidFill>
                <a:srgbClr val="FF0000"/>
              </a:solidFill>
            </a:endParaRPr>
          </a:p>
          <a:p>
            <a:pPr marL="0" indent="0">
              <a:buNone/>
            </a:pPr>
            <a:r>
              <a:rPr lang="en-US" dirty="0" smtClean="0"/>
              <a:t>How could we avoid their effects?</a:t>
            </a:r>
          </a:p>
          <a:p>
            <a:pPr marL="0" indent="0">
              <a:buNone/>
            </a:pPr>
            <a:r>
              <a:rPr lang="en-US" dirty="0" smtClean="0">
                <a:solidFill>
                  <a:srgbClr val="FF0000"/>
                </a:solidFill>
              </a:rPr>
              <a:t>Randomly assign students to groups so that the effects of lurking variables will be felt equally by all groups in the experiment. </a:t>
            </a:r>
            <a:endParaRPr lang="en-US" dirty="0">
              <a:solidFill>
                <a:srgbClr val="FF0000"/>
              </a:solidFill>
            </a:endParaRPr>
          </a:p>
        </p:txBody>
      </p:sp>
    </p:spTree>
    <p:extLst>
      <p:ext uri="{BB962C8B-B14F-4D97-AF65-F5344CB8AC3E}">
        <p14:creationId xmlns:p14="http://schemas.microsoft.com/office/powerpoint/2010/main" val="3975936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DO NOW: Homework Review</a:t>
            </a:r>
            <a:endParaRPr lang="en-US" dirty="0"/>
          </a:p>
        </p:txBody>
      </p:sp>
      <p:sp>
        <p:nvSpPr>
          <p:cNvPr id="3" name="Content Placeholder 2"/>
          <p:cNvSpPr>
            <a:spLocks noGrp="1"/>
          </p:cNvSpPr>
          <p:nvPr>
            <p:ph idx="1"/>
          </p:nvPr>
        </p:nvSpPr>
        <p:spPr>
          <a:xfrm>
            <a:off x="457200" y="1143000"/>
            <a:ext cx="8229600" cy="5257800"/>
          </a:xfrm>
        </p:spPr>
        <p:txBody>
          <a:bodyPr>
            <a:normAutofit/>
          </a:bodyPr>
          <a:lstStyle/>
          <a:p>
            <a:pPr marL="0" indent="0">
              <a:buNone/>
            </a:pPr>
            <a:r>
              <a:rPr lang="en-US" dirty="0" smtClean="0"/>
              <a:t>3. Describe a completely randomized design for Mr. Tyson’s experiment.</a:t>
            </a:r>
          </a:p>
          <a:p>
            <a:pPr marL="0" indent="0">
              <a:buNone/>
            </a:pPr>
            <a:endParaRPr lang="en-US" dirty="0" smtClean="0"/>
          </a:p>
          <a:p>
            <a:pPr marL="0" indent="0">
              <a:buNone/>
            </a:pPr>
            <a:endParaRPr lang="en-US" dirty="0" smtClean="0"/>
          </a:p>
          <a:p>
            <a:pPr marL="0" indent="0">
              <a:buNone/>
            </a:pPr>
            <a:endParaRPr lang="en-US" dirty="0" smtClean="0"/>
          </a:p>
        </p:txBody>
      </p:sp>
      <p:grpSp>
        <p:nvGrpSpPr>
          <p:cNvPr id="4" name="Group 3"/>
          <p:cNvGrpSpPr/>
          <p:nvPr/>
        </p:nvGrpSpPr>
        <p:grpSpPr>
          <a:xfrm>
            <a:off x="603250" y="2667577"/>
            <a:ext cx="8229600" cy="3081337"/>
            <a:chOff x="241300" y="3373438"/>
            <a:chExt cx="8229600" cy="3081337"/>
          </a:xfrm>
        </p:grpSpPr>
        <p:sp>
          <p:nvSpPr>
            <p:cNvPr id="5" name="Rounded Rectangle 4"/>
            <p:cNvSpPr/>
            <p:nvPr/>
          </p:nvSpPr>
          <p:spPr>
            <a:xfrm>
              <a:off x="241300" y="4400550"/>
              <a:ext cx="1409700" cy="927100"/>
            </a:xfrm>
            <a:prstGeom prst="roundRect">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en-US" sz="1400" b="1" dirty="0" smtClean="0">
                  <a:solidFill>
                    <a:srgbClr val="000000"/>
                  </a:solidFill>
                </a:rPr>
                <a:t>150 statistics students</a:t>
              </a:r>
              <a:endParaRPr lang="en-US" sz="1400" b="1" dirty="0">
                <a:solidFill>
                  <a:srgbClr val="000000"/>
                </a:solidFill>
              </a:endParaRPr>
            </a:p>
          </p:txBody>
        </p:sp>
        <p:grpSp>
          <p:nvGrpSpPr>
            <p:cNvPr id="6" name="Group 20"/>
            <p:cNvGrpSpPr>
              <a:grpSpLocks/>
            </p:cNvGrpSpPr>
            <p:nvPr/>
          </p:nvGrpSpPr>
          <p:grpSpPr bwMode="auto">
            <a:xfrm>
              <a:off x="1701800" y="4337050"/>
              <a:ext cx="2387600" cy="1009650"/>
              <a:chOff x="1701800" y="4337050"/>
              <a:chExt cx="2387600" cy="1009650"/>
            </a:xfrm>
          </p:grpSpPr>
          <p:sp>
            <p:nvSpPr>
              <p:cNvPr id="21" name="Explosion 1 20"/>
              <p:cNvSpPr/>
              <p:nvPr/>
            </p:nvSpPr>
            <p:spPr>
              <a:xfrm>
                <a:off x="2159000" y="4337050"/>
                <a:ext cx="1930400" cy="1009650"/>
              </a:xfrm>
              <a:prstGeom prst="irregularSeal1">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r>
                  <a:rPr lang="en-US" sz="1200" b="1" dirty="0">
                    <a:solidFill>
                      <a:srgbClr val="000000"/>
                    </a:solidFill>
                  </a:rPr>
                  <a:t>Random Assignment</a:t>
                </a:r>
              </a:p>
            </p:txBody>
          </p:sp>
          <p:sp>
            <p:nvSpPr>
              <p:cNvPr id="22" name="Right Arrow 21"/>
              <p:cNvSpPr/>
              <p:nvPr/>
            </p:nvSpPr>
            <p:spPr>
              <a:xfrm>
                <a:off x="1701800" y="4689475"/>
                <a:ext cx="508000" cy="301625"/>
              </a:xfrm>
              <a:prstGeom prst="rightArrow">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US"/>
              </a:p>
            </p:txBody>
          </p:sp>
        </p:grpSp>
        <p:grpSp>
          <p:nvGrpSpPr>
            <p:cNvPr id="7" name="Group 21"/>
            <p:cNvGrpSpPr>
              <a:grpSpLocks/>
            </p:cNvGrpSpPr>
            <p:nvPr/>
          </p:nvGrpSpPr>
          <p:grpSpPr bwMode="auto">
            <a:xfrm>
              <a:off x="3048000" y="3413125"/>
              <a:ext cx="1619250" cy="3038475"/>
              <a:chOff x="3047999" y="3413125"/>
              <a:chExt cx="1619251" cy="3038475"/>
            </a:xfrm>
          </p:grpSpPr>
          <p:sp>
            <p:nvSpPr>
              <p:cNvPr id="17" name="Rounded Rectangle 16"/>
              <p:cNvSpPr/>
              <p:nvPr/>
            </p:nvSpPr>
            <p:spPr>
              <a:xfrm>
                <a:off x="3702050" y="3413125"/>
                <a:ext cx="952500" cy="749300"/>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1400" b="1" dirty="0">
                    <a:solidFill>
                      <a:srgbClr val="000000"/>
                    </a:solidFill>
                  </a:rPr>
                  <a:t>Group </a:t>
                </a:r>
                <a:r>
                  <a:rPr lang="en-US" sz="1400" b="1" dirty="0" smtClean="0">
                    <a:solidFill>
                      <a:srgbClr val="000000"/>
                    </a:solidFill>
                  </a:rPr>
                  <a:t>1 75 students</a:t>
                </a:r>
                <a:endParaRPr lang="en-US" sz="1400" b="1" dirty="0">
                  <a:solidFill>
                    <a:srgbClr val="000000"/>
                  </a:solidFill>
                </a:endParaRPr>
              </a:p>
            </p:txBody>
          </p:sp>
          <p:sp>
            <p:nvSpPr>
              <p:cNvPr id="18" name="Rounded Rectangle 17"/>
              <p:cNvSpPr/>
              <p:nvPr/>
            </p:nvSpPr>
            <p:spPr>
              <a:xfrm>
                <a:off x="3714750" y="5702300"/>
                <a:ext cx="952500" cy="749300"/>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1400" b="1" dirty="0">
                    <a:solidFill>
                      <a:srgbClr val="000000"/>
                    </a:solidFill>
                  </a:rPr>
                  <a:t>Group </a:t>
                </a:r>
                <a:r>
                  <a:rPr lang="en-US" sz="1400" b="1" dirty="0" smtClean="0">
                    <a:solidFill>
                      <a:srgbClr val="000000"/>
                    </a:solidFill>
                  </a:rPr>
                  <a:t>2</a:t>
                </a:r>
              </a:p>
              <a:p>
                <a:pPr algn="ctr">
                  <a:defRPr/>
                </a:pPr>
                <a:r>
                  <a:rPr lang="en-US" sz="1400" b="1" dirty="0" smtClean="0">
                    <a:solidFill>
                      <a:srgbClr val="000000"/>
                    </a:solidFill>
                  </a:rPr>
                  <a:t>75 students</a:t>
                </a:r>
                <a:endParaRPr lang="en-US" sz="1400" b="1" dirty="0">
                  <a:solidFill>
                    <a:srgbClr val="000000"/>
                  </a:solidFill>
                </a:endParaRPr>
              </a:p>
            </p:txBody>
          </p:sp>
          <p:sp>
            <p:nvSpPr>
              <p:cNvPr id="19" name="Right Arrow 18"/>
              <p:cNvSpPr/>
              <p:nvPr/>
            </p:nvSpPr>
            <p:spPr>
              <a:xfrm rot="18948850">
                <a:off x="3047999" y="3954900"/>
                <a:ext cx="692150" cy="238125"/>
              </a:xfrm>
              <a:prstGeom prst="rightArrow">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US"/>
              </a:p>
            </p:txBody>
          </p:sp>
          <p:sp>
            <p:nvSpPr>
              <p:cNvPr id="20" name="Right Arrow 19"/>
              <p:cNvSpPr/>
              <p:nvPr/>
            </p:nvSpPr>
            <p:spPr>
              <a:xfrm rot="2827266">
                <a:off x="3071340" y="5625753"/>
                <a:ext cx="692150" cy="238125"/>
              </a:xfrm>
              <a:prstGeom prst="rightArrow">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US"/>
              </a:p>
            </p:txBody>
          </p:sp>
        </p:grpSp>
        <p:grpSp>
          <p:nvGrpSpPr>
            <p:cNvPr id="8" name="Group 22"/>
            <p:cNvGrpSpPr>
              <a:grpSpLocks/>
            </p:cNvGrpSpPr>
            <p:nvPr/>
          </p:nvGrpSpPr>
          <p:grpSpPr bwMode="auto">
            <a:xfrm>
              <a:off x="4718050" y="3373438"/>
              <a:ext cx="1876425" cy="3081337"/>
              <a:chOff x="4718050" y="3372724"/>
              <a:chExt cx="1876425" cy="3081360"/>
            </a:xfrm>
          </p:grpSpPr>
          <p:sp>
            <p:nvSpPr>
              <p:cNvPr id="13" name="Right Arrow 12"/>
              <p:cNvSpPr/>
              <p:nvPr/>
            </p:nvSpPr>
            <p:spPr>
              <a:xfrm>
                <a:off x="4718050" y="3628311"/>
                <a:ext cx="692150" cy="238125"/>
              </a:xfrm>
              <a:prstGeom prst="rightArrow">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US"/>
              </a:p>
            </p:txBody>
          </p:sp>
          <p:sp>
            <p:nvSpPr>
              <p:cNvPr id="14" name="Right Arrow 13"/>
              <p:cNvSpPr/>
              <p:nvPr/>
            </p:nvSpPr>
            <p:spPr>
              <a:xfrm>
                <a:off x="4718050" y="5960371"/>
                <a:ext cx="692150" cy="238125"/>
              </a:xfrm>
              <a:prstGeom prst="rightArrow">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US"/>
              </a:p>
            </p:txBody>
          </p:sp>
          <p:sp>
            <p:nvSpPr>
              <p:cNvPr id="15" name="Rounded Rectangle 14"/>
              <p:cNvSpPr/>
              <p:nvPr/>
            </p:nvSpPr>
            <p:spPr>
              <a:xfrm>
                <a:off x="5368925" y="3372724"/>
                <a:ext cx="1225550" cy="749300"/>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400" b="1" dirty="0">
                    <a:solidFill>
                      <a:srgbClr val="000000"/>
                    </a:solidFill>
                  </a:rPr>
                  <a:t>Treatment </a:t>
                </a:r>
                <a:r>
                  <a:rPr lang="en-US" sz="1400" b="1" dirty="0" smtClean="0">
                    <a:solidFill>
                      <a:srgbClr val="000000"/>
                    </a:solidFill>
                  </a:rPr>
                  <a:t>1 classical music</a:t>
                </a:r>
                <a:endParaRPr lang="en-US" sz="1400" b="1" dirty="0">
                  <a:solidFill>
                    <a:srgbClr val="000000"/>
                  </a:solidFill>
                </a:endParaRPr>
              </a:p>
            </p:txBody>
          </p:sp>
          <p:sp>
            <p:nvSpPr>
              <p:cNvPr id="16" name="Rounded Rectangle 15"/>
              <p:cNvSpPr/>
              <p:nvPr/>
            </p:nvSpPr>
            <p:spPr>
              <a:xfrm>
                <a:off x="5422899" y="5704784"/>
                <a:ext cx="1171575" cy="749300"/>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400" b="1" dirty="0">
                    <a:solidFill>
                      <a:srgbClr val="000000"/>
                    </a:solidFill>
                  </a:rPr>
                  <a:t>Treatment </a:t>
                </a:r>
                <a:r>
                  <a:rPr lang="en-US" sz="1400" b="1" dirty="0" smtClean="0">
                    <a:solidFill>
                      <a:srgbClr val="000000"/>
                    </a:solidFill>
                  </a:rPr>
                  <a:t>2</a:t>
                </a:r>
              </a:p>
              <a:p>
                <a:pPr algn="ctr">
                  <a:defRPr/>
                </a:pPr>
                <a:r>
                  <a:rPr lang="en-US" sz="1400" b="1" dirty="0" smtClean="0">
                    <a:solidFill>
                      <a:srgbClr val="000000"/>
                    </a:solidFill>
                  </a:rPr>
                  <a:t>No music</a:t>
                </a:r>
                <a:endParaRPr lang="en-US" sz="1400" b="1" dirty="0">
                  <a:solidFill>
                    <a:srgbClr val="000000"/>
                  </a:solidFill>
                </a:endParaRPr>
              </a:p>
            </p:txBody>
          </p:sp>
        </p:grpSp>
        <p:grpSp>
          <p:nvGrpSpPr>
            <p:cNvPr id="9" name="Group 23"/>
            <p:cNvGrpSpPr>
              <a:grpSpLocks/>
            </p:cNvGrpSpPr>
            <p:nvPr/>
          </p:nvGrpSpPr>
          <p:grpSpPr bwMode="auto">
            <a:xfrm>
              <a:off x="6488113" y="3616325"/>
              <a:ext cx="1982787" cy="2392363"/>
              <a:chOff x="6487475" y="3616854"/>
              <a:chExt cx="1983425" cy="2391580"/>
            </a:xfrm>
          </p:grpSpPr>
          <p:sp>
            <p:nvSpPr>
              <p:cNvPr id="10" name="Right Arrow 9"/>
              <p:cNvSpPr/>
              <p:nvPr/>
            </p:nvSpPr>
            <p:spPr>
              <a:xfrm rot="18948850">
                <a:off x="6487475" y="5770309"/>
                <a:ext cx="692150" cy="238125"/>
              </a:xfrm>
              <a:prstGeom prst="rightArrow">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US"/>
              </a:p>
            </p:txBody>
          </p:sp>
          <p:sp>
            <p:nvSpPr>
              <p:cNvPr id="11" name="Right Arrow 10"/>
              <p:cNvSpPr/>
              <p:nvPr/>
            </p:nvSpPr>
            <p:spPr>
              <a:xfrm rot="2827266">
                <a:off x="6495890" y="3843866"/>
                <a:ext cx="692150" cy="238125"/>
              </a:xfrm>
              <a:prstGeom prst="rightArrow">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US"/>
              </a:p>
            </p:txBody>
          </p:sp>
          <p:sp>
            <p:nvSpPr>
              <p:cNvPr id="12" name="Folded Corner 11"/>
              <p:cNvSpPr/>
              <p:nvPr/>
            </p:nvSpPr>
            <p:spPr>
              <a:xfrm>
                <a:off x="7164754" y="4122024"/>
                <a:ext cx="1306146" cy="1577284"/>
              </a:xfrm>
              <a:prstGeom prst="foldedCorner">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b="1" dirty="0">
                    <a:solidFill>
                      <a:srgbClr val="000000"/>
                    </a:solidFill>
                  </a:rPr>
                  <a:t>Compare </a:t>
                </a:r>
                <a:r>
                  <a:rPr lang="en-US" b="1" dirty="0" smtClean="0">
                    <a:solidFill>
                      <a:srgbClr val="000000"/>
                    </a:solidFill>
                  </a:rPr>
                  <a:t>Test scores</a:t>
                </a:r>
                <a:endParaRPr lang="en-US" b="1" dirty="0">
                  <a:solidFill>
                    <a:srgbClr val="000000"/>
                  </a:solidFill>
                </a:endParaRPr>
              </a:p>
            </p:txBody>
          </p:sp>
        </p:grpSp>
      </p:grpSp>
    </p:spTree>
    <p:extLst>
      <p:ext uri="{BB962C8B-B14F-4D97-AF65-F5344CB8AC3E}">
        <p14:creationId xmlns:p14="http://schemas.microsoft.com/office/powerpoint/2010/main" val="3661078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NOW: Homework Review</a:t>
            </a:r>
            <a:endParaRPr lang="en-US" dirty="0"/>
          </a:p>
        </p:txBody>
      </p:sp>
      <p:sp>
        <p:nvSpPr>
          <p:cNvPr id="3" name="Content Placeholder 2"/>
          <p:cNvSpPr>
            <a:spLocks noGrp="1"/>
          </p:cNvSpPr>
          <p:nvPr>
            <p:ph idx="1"/>
          </p:nvPr>
        </p:nvSpPr>
        <p:spPr>
          <a:xfrm>
            <a:off x="457200" y="1295400"/>
            <a:ext cx="8305800" cy="5410200"/>
          </a:xfrm>
        </p:spPr>
        <p:txBody>
          <a:bodyPr>
            <a:normAutofit fontScale="77500" lnSpcReduction="20000"/>
          </a:bodyPr>
          <a:lstStyle/>
          <a:p>
            <a:pPr marL="0" indent="0">
              <a:buNone/>
            </a:pPr>
            <a:r>
              <a:rPr lang="en-US" b="1" dirty="0" smtClean="0"/>
              <a:t>BONUS: </a:t>
            </a:r>
            <a:r>
              <a:rPr lang="en-US" dirty="0" smtClean="0"/>
              <a:t>How would you carry out the random assignment? Provide enough detail that a classmate could implement your procedure exactly as written.</a:t>
            </a:r>
          </a:p>
          <a:p>
            <a:pPr marL="0" indent="0">
              <a:buNone/>
            </a:pPr>
            <a:r>
              <a:rPr lang="en-US" b="1" dirty="0" smtClean="0">
                <a:solidFill>
                  <a:srgbClr val="FF0000"/>
                </a:solidFill>
              </a:rPr>
              <a:t>Random number method: </a:t>
            </a:r>
            <a:r>
              <a:rPr lang="en-US" dirty="0" smtClean="0">
                <a:solidFill>
                  <a:srgbClr val="FF0000"/>
                </a:solidFill>
              </a:rPr>
              <a:t>Using an alphabetical list of the students, assign each student a number between 01 and 150. Use a calculator to randomly generate 75 unique numbers between 01 and 150. These students belong in the treatment group, where students will listen to classical music while studying. The other students will listen to no music.</a:t>
            </a:r>
          </a:p>
          <a:p>
            <a:pPr marL="0" indent="0">
              <a:buNone/>
            </a:pPr>
            <a:r>
              <a:rPr lang="en-US" b="1" dirty="0" smtClean="0">
                <a:solidFill>
                  <a:srgbClr val="0070C0"/>
                </a:solidFill>
              </a:rPr>
              <a:t>Hat method: </a:t>
            </a:r>
            <a:r>
              <a:rPr lang="en-US" dirty="0" smtClean="0">
                <a:solidFill>
                  <a:srgbClr val="0070C0"/>
                </a:solidFill>
              </a:rPr>
              <a:t>Use 150 equally sized slips of paper. Label 75 of the slips “1” and 75 of the slips “2.” Then mix them up in a hat and have each student draw a number without looking. </a:t>
            </a:r>
            <a:r>
              <a:rPr lang="en-US" dirty="0" smtClean="0">
                <a:solidFill>
                  <a:srgbClr val="0070C0"/>
                </a:solidFill>
              </a:rPr>
              <a:t>The students who draw “1” will be assigned to the group that listens to classical music while studying and the students who draw “2” will be assigned to the group that does not listen to music while studying.</a:t>
            </a:r>
            <a:endParaRPr lang="en-US" b="1" dirty="0" smtClean="0">
              <a:solidFill>
                <a:srgbClr val="0070C0"/>
              </a:solidFill>
            </a:endParaRPr>
          </a:p>
        </p:txBody>
      </p:sp>
    </p:spTree>
    <p:extLst>
      <p:ext uri="{BB962C8B-B14F-4D97-AF65-F5344CB8AC3E}">
        <p14:creationId xmlns:p14="http://schemas.microsoft.com/office/powerpoint/2010/main" val="497965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Quiz Solutions</a:t>
            </a:r>
            <a:endParaRPr lang="en-US" dirty="0"/>
          </a:p>
        </p:txBody>
      </p:sp>
      <p:sp>
        <p:nvSpPr>
          <p:cNvPr id="3" name="Content Placeholder 2"/>
          <p:cNvSpPr>
            <a:spLocks noGrp="1"/>
          </p:cNvSpPr>
          <p:nvPr>
            <p:ph idx="1"/>
          </p:nvPr>
        </p:nvSpPr>
        <p:spPr/>
        <p:txBody>
          <a:bodyPr>
            <a:normAutofit/>
          </a:bodyPr>
          <a:lstStyle/>
          <a:p>
            <a:pPr marL="514350" indent="-514350">
              <a:buAutoNum type="arabicPeriod"/>
            </a:pPr>
            <a:r>
              <a:rPr lang="en-US" dirty="0" smtClean="0"/>
              <a:t>What are the experimental units, explanatory variable, treatments and response variable?</a:t>
            </a:r>
          </a:p>
          <a:p>
            <a:pPr marL="0" indent="0">
              <a:buNone/>
            </a:pPr>
            <a:r>
              <a:rPr lang="en-US" dirty="0" smtClean="0"/>
              <a:t>Experimental units: </a:t>
            </a:r>
            <a:r>
              <a:rPr lang="en-US" dirty="0" smtClean="0">
                <a:solidFill>
                  <a:srgbClr val="FF0000"/>
                </a:solidFill>
              </a:rPr>
              <a:t>Each of the 29 students</a:t>
            </a:r>
            <a:endParaRPr lang="en-US" dirty="0" smtClean="0"/>
          </a:p>
          <a:p>
            <a:pPr marL="0" indent="0">
              <a:buNone/>
            </a:pPr>
            <a:r>
              <a:rPr lang="en-US" dirty="0" smtClean="0"/>
              <a:t>Explanatory variable: </a:t>
            </a:r>
            <a:r>
              <a:rPr lang="en-US" dirty="0" smtClean="0">
                <a:solidFill>
                  <a:srgbClr val="FF0000"/>
                </a:solidFill>
              </a:rPr>
              <a:t>small group discussions</a:t>
            </a:r>
            <a:endParaRPr lang="en-US" dirty="0" smtClean="0"/>
          </a:p>
          <a:p>
            <a:pPr marL="0" indent="0">
              <a:buNone/>
            </a:pPr>
            <a:r>
              <a:rPr lang="en-US" dirty="0" smtClean="0"/>
              <a:t>Treatments: </a:t>
            </a:r>
            <a:r>
              <a:rPr lang="en-US" dirty="0" smtClean="0">
                <a:solidFill>
                  <a:srgbClr val="FF0000"/>
                </a:solidFill>
              </a:rPr>
              <a:t>small group discussions, view video alone (no small group discussion)</a:t>
            </a:r>
            <a:endParaRPr lang="en-US" dirty="0" smtClean="0"/>
          </a:p>
          <a:p>
            <a:pPr marL="0" indent="0">
              <a:buNone/>
            </a:pPr>
            <a:r>
              <a:rPr lang="en-US" dirty="0" smtClean="0"/>
              <a:t>Response variable: </a:t>
            </a:r>
            <a:r>
              <a:rPr lang="en-US" dirty="0" smtClean="0">
                <a:solidFill>
                  <a:srgbClr val="FF0000"/>
                </a:solidFill>
              </a:rPr>
              <a:t>performance evaluation</a:t>
            </a:r>
            <a:endParaRPr lang="en-US" dirty="0" smtClean="0"/>
          </a:p>
          <a:p>
            <a:pPr marL="0" indent="0">
              <a:buNone/>
            </a:pPr>
            <a:endParaRPr lang="en-US" dirty="0">
              <a:solidFill>
                <a:srgbClr val="FF0000"/>
              </a:solidFill>
            </a:endParaRPr>
          </a:p>
        </p:txBody>
      </p:sp>
    </p:spTree>
    <p:extLst>
      <p:ext uri="{BB962C8B-B14F-4D97-AF65-F5344CB8AC3E}">
        <p14:creationId xmlns:p14="http://schemas.microsoft.com/office/powerpoint/2010/main" val="1831987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Quiz Solutions</a:t>
            </a:r>
            <a:endParaRPr lang="en-US" dirty="0"/>
          </a:p>
        </p:txBody>
      </p:sp>
      <p:sp>
        <p:nvSpPr>
          <p:cNvPr id="3" name="Content Placeholder 2"/>
          <p:cNvSpPr>
            <a:spLocks noGrp="1"/>
          </p:cNvSpPr>
          <p:nvPr>
            <p:ph idx="1"/>
          </p:nvPr>
        </p:nvSpPr>
        <p:spPr/>
        <p:txBody>
          <a:bodyPr/>
          <a:lstStyle/>
          <a:p>
            <a:pPr marL="0" indent="0">
              <a:buNone/>
            </a:pPr>
            <a:r>
              <a:rPr lang="en-US" dirty="0" smtClean="0"/>
              <a:t>2. How can you avoid the effect of potential lurking variables in this experiment?</a:t>
            </a:r>
          </a:p>
          <a:p>
            <a:pPr marL="0" indent="0">
              <a:buNone/>
            </a:pPr>
            <a:r>
              <a:rPr lang="en-US" dirty="0" smtClean="0">
                <a:solidFill>
                  <a:srgbClr val="FF0000"/>
                </a:solidFill>
              </a:rPr>
              <a:t>Randomly assign students to treatment groups so that the effects of lurking variables will be felt equally by all groups in the experiment. </a:t>
            </a:r>
          </a:p>
          <a:p>
            <a:pPr marL="0" indent="0">
              <a:buNone/>
            </a:pPr>
            <a:endParaRPr lang="en-US" dirty="0">
              <a:solidFill>
                <a:srgbClr val="FF0000"/>
              </a:solidFill>
            </a:endParaRPr>
          </a:p>
        </p:txBody>
      </p:sp>
    </p:spTree>
    <p:extLst>
      <p:ext uri="{BB962C8B-B14F-4D97-AF65-F5344CB8AC3E}">
        <p14:creationId xmlns:p14="http://schemas.microsoft.com/office/powerpoint/2010/main" val="741404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Quick Quiz Solutions</a:t>
            </a:r>
            <a:endParaRPr lang="en-US" dirty="0"/>
          </a:p>
        </p:txBody>
      </p:sp>
      <p:sp>
        <p:nvSpPr>
          <p:cNvPr id="3" name="Content Placeholder 2"/>
          <p:cNvSpPr>
            <a:spLocks noGrp="1"/>
          </p:cNvSpPr>
          <p:nvPr>
            <p:ph idx="1"/>
          </p:nvPr>
        </p:nvSpPr>
        <p:spPr>
          <a:xfrm>
            <a:off x="457200" y="1143000"/>
            <a:ext cx="8229600" cy="5257800"/>
          </a:xfrm>
        </p:spPr>
        <p:txBody>
          <a:bodyPr>
            <a:normAutofit/>
          </a:bodyPr>
          <a:lstStyle/>
          <a:p>
            <a:pPr marL="0" indent="0">
              <a:buNone/>
            </a:pPr>
            <a:r>
              <a:rPr lang="en-US" dirty="0" smtClean="0"/>
              <a:t>3. Outline a completely randomized design for this experiment using a flowchart.</a:t>
            </a:r>
          </a:p>
          <a:p>
            <a:pPr marL="0" indent="0">
              <a:buNone/>
            </a:pPr>
            <a:endParaRPr lang="en-US" dirty="0" smtClean="0"/>
          </a:p>
          <a:p>
            <a:pPr marL="0" indent="0">
              <a:buNone/>
            </a:pPr>
            <a:endParaRPr lang="en-US" dirty="0" smtClean="0"/>
          </a:p>
          <a:p>
            <a:pPr marL="0" indent="0">
              <a:buNone/>
            </a:pPr>
            <a:endParaRPr lang="en-US" dirty="0" smtClean="0"/>
          </a:p>
        </p:txBody>
      </p:sp>
      <p:grpSp>
        <p:nvGrpSpPr>
          <p:cNvPr id="4" name="Group 3"/>
          <p:cNvGrpSpPr/>
          <p:nvPr/>
        </p:nvGrpSpPr>
        <p:grpSpPr>
          <a:xfrm>
            <a:off x="603250" y="2667577"/>
            <a:ext cx="8229600" cy="3081337"/>
            <a:chOff x="241300" y="3373438"/>
            <a:chExt cx="8229600" cy="3081337"/>
          </a:xfrm>
        </p:grpSpPr>
        <p:sp>
          <p:nvSpPr>
            <p:cNvPr id="5" name="Rounded Rectangle 4"/>
            <p:cNvSpPr/>
            <p:nvPr/>
          </p:nvSpPr>
          <p:spPr>
            <a:xfrm>
              <a:off x="241300" y="4400550"/>
              <a:ext cx="1409700" cy="927100"/>
            </a:xfrm>
            <a:prstGeom prst="roundRect">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en-US" sz="1400" b="1" dirty="0" smtClean="0">
                  <a:solidFill>
                    <a:srgbClr val="000000"/>
                  </a:solidFill>
                </a:rPr>
                <a:t>29 music students</a:t>
              </a:r>
              <a:endParaRPr lang="en-US" sz="1400" b="1" dirty="0">
                <a:solidFill>
                  <a:srgbClr val="000000"/>
                </a:solidFill>
              </a:endParaRPr>
            </a:p>
          </p:txBody>
        </p:sp>
        <p:grpSp>
          <p:nvGrpSpPr>
            <p:cNvPr id="6" name="Group 20"/>
            <p:cNvGrpSpPr>
              <a:grpSpLocks/>
            </p:cNvGrpSpPr>
            <p:nvPr/>
          </p:nvGrpSpPr>
          <p:grpSpPr bwMode="auto">
            <a:xfrm>
              <a:off x="1701800" y="4337050"/>
              <a:ext cx="2387600" cy="1009650"/>
              <a:chOff x="1701800" y="4337050"/>
              <a:chExt cx="2387600" cy="1009650"/>
            </a:xfrm>
          </p:grpSpPr>
          <p:sp>
            <p:nvSpPr>
              <p:cNvPr id="21" name="Explosion 1 20"/>
              <p:cNvSpPr/>
              <p:nvPr/>
            </p:nvSpPr>
            <p:spPr>
              <a:xfrm>
                <a:off x="2159000" y="4337050"/>
                <a:ext cx="1930400" cy="1009650"/>
              </a:xfrm>
              <a:prstGeom prst="irregularSeal1">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r>
                  <a:rPr lang="en-US" sz="1200" b="1" dirty="0">
                    <a:solidFill>
                      <a:srgbClr val="000000"/>
                    </a:solidFill>
                  </a:rPr>
                  <a:t>Random Assignment</a:t>
                </a:r>
              </a:p>
            </p:txBody>
          </p:sp>
          <p:sp>
            <p:nvSpPr>
              <p:cNvPr id="22" name="Right Arrow 21"/>
              <p:cNvSpPr/>
              <p:nvPr/>
            </p:nvSpPr>
            <p:spPr>
              <a:xfrm>
                <a:off x="1701800" y="4689475"/>
                <a:ext cx="508000" cy="301625"/>
              </a:xfrm>
              <a:prstGeom prst="rightArrow">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US"/>
              </a:p>
            </p:txBody>
          </p:sp>
        </p:grpSp>
        <p:grpSp>
          <p:nvGrpSpPr>
            <p:cNvPr id="7" name="Group 21"/>
            <p:cNvGrpSpPr>
              <a:grpSpLocks/>
            </p:cNvGrpSpPr>
            <p:nvPr/>
          </p:nvGrpSpPr>
          <p:grpSpPr bwMode="auto">
            <a:xfrm>
              <a:off x="3048000" y="3413125"/>
              <a:ext cx="1619250" cy="3038475"/>
              <a:chOff x="3047999" y="3413125"/>
              <a:chExt cx="1619251" cy="3038475"/>
            </a:xfrm>
          </p:grpSpPr>
          <p:sp>
            <p:nvSpPr>
              <p:cNvPr id="17" name="Rounded Rectangle 16"/>
              <p:cNvSpPr/>
              <p:nvPr/>
            </p:nvSpPr>
            <p:spPr>
              <a:xfrm>
                <a:off x="3702050" y="3413125"/>
                <a:ext cx="952500" cy="749300"/>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1400" b="1" dirty="0">
                    <a:solidFill>
                      <a:srgbClr val="000000"/>
                    </a:solidFill>
                  </a:rPr>
                  <a:t>Group </a:t>
                </a:r>
                <a:r>
                  <a:rPr lang="en-US" sz="1400" b="1" dirty="0" smtClean="0">
                    <a:solidFill>
                      <a:srgbClr val="000000"/>
                    </a:solidFill>
                  </a:rPr>
                  <a:t>1 15 students</a:t>
                </a:r>
                <a:endParaRPr lang="en-US" sz="1400" b="1" dirty="0">
                  <a:solidFill>
                    <a:srgbClr val="000000"/>
                  </a:solidFill>
                </a:endParaRPr>
              </a:p>
            </p:txBody>
          </p:sp>
          <p:sp>
            <p:nvSpPr>
              <p:cNvPr id="18" name="Rounded Rectangle 17"/>
              <p:cNvSpPr/>
              <p:nvPr/>
            </p:nvSpPr>
            <p:spPr>
              <a:xfrm>
                <a:off x="3714750" y="5702300"/>
                <a:ext cx="952500" cy="749300"/>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1400" b="1" dirty="0">
                    <a:solidFill>
                      <a:srgbClr val="000000"/>
                    </a:solidFill>
                  </a:rPr>
                  <a:t>Group </a:t>
                </a:r>
                <a:r>
                  <a:rPr lang="en-US" sz="1400" b="1" dirty="0" smtClean="0">
                    <a:solidFill>
                      <a:srgbClr val="000000"/>
                    </a:solidFill>
                  </a:rPr>
                  <a:t>2</a:t>
                </a:r>
              </a:p>
              <a:p>
                <a:pPr algn="ctr">
                  <a:defRPr/>
                </a:pPr>
                <a:r>
                  <a:rPr lang="en-US" sz="1400" b="1" dirty="0" smtClean="0">
                    <a:solidFill>
                      <a:srgbClr val="000000"/>
                    </a:solidFill>
                  </a:rPr>
                  <a:t>14 students</a:t>
                </a:r>
                <a:endParaRPr lang="en-US" sz="1400" b="1" dirty="0">
                  <a:solidFill>
                    <a:srgbClr val="000000"/>
                  </a:solidFill>
                </a:endParaRPr>
              </a:p>
            </p:txBody>
          </p:sp>
          <p:sp>
            <p:nvSpPr>
              <p:cNvPr id="19" name="Right Arrow 18"/>
              <p:cNvSpPr/>
              <p:nvPr/>
            </p:nvSpPr>
            <p:spPr>
              <a:xfrm rot="18948850">
                <a:off x="3047999" y="3954900"/>
                <a:ext cx="692150" cy="238125"/>
              </a:xfrm>
              <a:prstGeom prst="rightArrow">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US"/>
              </a:p>
            </p:txBody>
          </p:sp>
          <p:sp>
            <p:nvSpPr>
              <p:cNvPr id="20" name="Right Arrow 19"/>
              <p:cNvSpPr/>
              <p:nvPr/>
            </p:nvSpPr>
            <p:spPr>
              <a:xfrm rot="2827266">
                <a:off x="3071340" y="5625753"/>
                <a:ext cx="692150" cy="238125"/>
              </a:xfrm>
              <a:prstGeom prst="rightArrow">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US"/>
              </a:p>
            </p:txBody>
          </p:sp>
        </p:grpSp>
        <p:grpSp>
          <p:nvGrpSpPr>
            <p:cNvPr id="8" name="Group 22"/>
            <p:cNvGrpSpPr>
              <a:grpSpLocks/>
            </p:cNvGrpSpPr>
            <p:nvPr/>
          </p:nvGrpSpPr>
          <p:grpSpPr bwMode="auto">
            <a:xfrm>
              <a:off x="4718050" y="3373438"/>
              <a:ext cx="1876425" cy="3081337"/>
              <a:chOff x="4718050" y="3372724"/>
              <a:chExt cx="1876425" cy="3081360"/>
            </a:xfrm>
          </p:grpSpPr>
          <p:sp>
            <p:nvSpPr>
              <p:cNvPr id="13" name="Right Arrow 12"/>
              <p:cNvSpPr/>
              <p:nvPr/>
            </p:nvSpPr>
            <p:spPr>
              <a:xfrm>
                <a:off x="4718050" y="3628311"/>
                <a:ext cx="692150" cy="238125"/>
              </a:xfrm>
              <a:prstGeom prst="rightArrow">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US"/>
              </a:p>
            </p:txBody>
          </p:sp>
          <p:sp>
            <p:nvSpPr>
              <p:cNvPr id="14" name="Right Arrow 13"/>
              <p:cNvSpPr/>
              <p:nvPr/>
            </p:nvSpPr>
            <p:spPr>
              <a:xfrm>
                <a:off x="4718050" y="5960371"/>
                <a:ext cx="692150" cy="238125"/>
              </a:xfrm>
              <a:prstGeom prst="rightArrow">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US"/>
              </a:p>
            </p:txBody>
          </p:sp>
          <p:sp>
            <p:nvSpPr>
              <p:cNvPr id="15" name="Rounded Rectangle 14"/>
              <p:cNvSpPr/>
              <p:nvPr/>
            </p:nvSpPr>
            <p:spPr>
              <a:xfrm>
                <a:off x="5368925" y="3372724"/>
                <a:ext cx="1225550" cy="749300"/>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400" b="1" dirty="0">
                    <a:solidFill>
                      <a:srgbClr val="000000"/>
                    </a:solidFill>
                  </a:rPr>
                  <a:t>Treatment </a:t>
                </a:r>
                <a:r>
                  <a:rPr lang="en-US" sz="1400" b="1" dirty="0" smtClean="0">
                    <a:solidFill>
                      <a:srgbClr val="000000"/>
                    </a:solidFill>
                  </a:rPr>
                  <a:t>1 small group</a:t>
                </a:r>
                <a:endParaRPr lang="en-US" sz="1400" b="1" dirty="0">
                  <a:solidFill>
                    <a:srgbClr val="000000"/>
                  </a:solidFill>
                </a:endParaRPr>
              </a:p>
            </p:txBody>
          </p:sp>
          <p:sp>
            <p:nvSpPr>
              <p:cNvPr id="16" name="Rounded Rectangle 15"/>
              <p:cNvSpPr/>
              <p:nvPr/>
            </p:nvSpPr>
            <p:spPr>
              <a:xfrm>
                <a:off x="5422899" y="5704784"/>
                <a:ext cx="1171575" cy="749300"/>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400" b="1" dirty="0">
                    <a:solidFill>
                      <a:srgbClr val="000000"/>
                    </a:solidFill>
                  </a:rPr>
                  <a:t>Treatment </a:t>
                </a:r>
                <a:r>
                  <a:rPr lang="en-US" sz="1400" b="1" dirty="0" smtClean="0">
                    <a:solidFill>
                      <a:srgbClr val="000000"/>
                    </a:solidFill>
                  </a:rPr>
                  <a:t>2</a:t>
                </a:r>
              </a:p>
              <a:p>
                <a:pPr algn="ctr">
                  <a:defRPr/>
                </a:pPr>
                <a:r>
                  <a:rPr lang="en-US" sz="1400" b="1" dirty="0" smtClean="0">
                    <a:solidFill>
                      <a:srgbClr val="000000"/>
                    </a:solidFill>
                  </a:rPr>
                  <a:t>alone</a:t>
                </a:r>
                <a:endParaRPr lang="en-US" sz="1400" b="1" dirty="0">
                  <a:solidFill>
                    <a:srgbClr val="000000"/>
                  </a:solidFill>
                </a:endParaRPr>
              </a:p>
            </p:txBody>
          </p:sp>
        </p:grpSp>
        <p:grpSp>
          <p:nvGrpSpPr>
            <p:cNvPr id="9" name="Group 23"/>
            <p:cNvGrpSpPr>
              <a:grpSpLocks/>
            </p:cNvGrpSpPr>
            <p:nvPr/>
          </p:nvGrpSpPr>
          <p:grpSpPr bwMode="auto">
            <a:xfrm>
              <a:off x="6488113" y="3616325"/>
              <a:ext cx="1982787" cy="2392363"/>
              <a:chOff x="6487475" y="3616854"/>
              <a:chExt cx="1983425" cy="2391580"/>
            </a:xfrm>
          </p:grpSpPr>
          <p:sp>
            <p:nvSpPr>
              <p:cNvPr id="10" name="Right Arrow 9"/>
              <p:cNvSpPr/>
              <p:nvPr/>
            </p:nvSpPr>
            <p:spPr>
              <a:xfrm rot="18948850">
                <a:off x="6487475" y="5770309"/>
                <a:ext cx="692150" cy="238125"/>
              </a:xfrm>
              <a:prstGeom prst="rightArrow">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US"/>
              </a:p>
            </p:txBody>
          </p:sp>
          <p:sp>
            <p:nvSpPr>
              <p:cNvPr id="11" name="Right Arrow 10"/>
              <p:cNvSpPr/>
              <p:nvPr/>
            </p:nvSpPr>
            <p:spPr>
              <a:xfrm rot="2827266">
                <a:off x="6495890" y="3843866"/>
                <a:ext cx="692150" cy="238125"/>
              </a:xfrm>
              <a:prstGeom prst="rightArrow">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US"/>
              </a:p>
            </p:txBody>
          </p:sp>
          <p:sp>
            <p:nvSpPr>
              <p:cNvPr id="12" name="Folded Corner 11"/>
              <p:cNvSpPr/>
              <p:nvPr/>
            </p:nvSpPr>
            <p:spPr>
              <a:xfrm>
                <a:off x="7164754" y="4122024"/>
                <a:ext cx="1306146" cy="1577284"/>
              </a:xfrm>
              <a:prstGeom prst="foldedCorner">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b="1" dirty="0">
                    <a:solidFill>
                      <a:srgbClr val="000000"/>
                    </a:solidFill>
                  </a:rPr>
                  <a:t>Compare </a:t>
                </a:r>
                <a:r>
                  <a:rPr lang="en-US" b="1" dirty="0" smtClean="0">
                    <a:solidFill>
                      <a:srgbClr val="000000"/>
                    </a:solidFill>
                  </a:rPr>
                  <a:t>Evaluations</a:t>
                </a:r>
                <a:endParaRPr lang="en-US" b="1" dirty="0">
                  <a:solidFill>
                    <a:srgbClr val="000000"/>
                  </a:solidFill>
                </a:endParaRPr>
              </a:p>
            </p:txBody>
          </p:sp>
        </p:grpSp>
      </p:grpSp>
    </p:spTree>
    <p:extLst>
      <p:ext uri="{BB962C8B-B14F-4D97-AF65-F5344CB8AC3E}">
        <p14:creationId xmlns:p14="http://schemas.microsoft.com/office/powerpoint/2010/main" val="4073401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Quiz Solutions</a:t>
            </a:r>
            <a:endParaRPr lang="en-US" dirty="0"/>
          </a:p>
        </p:txBody>
      </p:sp>
      <p:sp>
        <p:nvSpPr>
          <p:cNvPr id="3" name="Content Placeholder 2"/>
          <p:cNvSpPr>
            <a:spLocks noGrp="1"/>
          </p:cNvSpPr>
          <p:nvPr>
            <p:ph idx="1"/>
          </p:nvPr>
        </p:nvSpPr>
        <p:spPr>
          <a:xfrm>
            <a:off x="457200" y="1295400"/>
            <a:ext cx="8229600" cy="5257800"/>
          </a:xfrm>
        </p:spPr>
        <p:txBody>
          <a:bodyPr>
            <a:normAutofit fontScale="77500" lnSpcReduction="20000"/>
          </a:bodyPr>
          <a:lstStyle/>
          <a:p>
            <a:pPr marL="0" indent="0">
              <a:buNone/>
            </a:pPr>
            <a:r>
              <a:rPr lang="en-US" dirty="0" smtClean="0"/>
              <a:t>2. Describe how you would carry out the random assignment. Provide enough detail that a classmate could implement your procedure exactly as written.</a:t>
            </a:r>
          </a:p>
          <a:p>
            <a:pPr marL="0" indent="0">
              <a:buNone/>
            </a:pPr>
            <a:r>
              <a:rPr lang="en-US" b="1" dirty="0" smtClean="0">
                <a:solidFill>
                  <a:srgbClr val="FF0000"/>
                </a:solidFill>
              </a:rPr>
              <a:t>Random number method: </a:t>
            </a:r>
            <a:r>
              <a:rPr lang="en-US" dirty="0" smtClean="0">
                <a:solidFill>
                  <a:srgbClr val="FF0000"/>
                </a:solidFill>
              </a:rPr>
              <a:t>Using an alphabetical list of the students, assign each student a number between 01 and 29. Use a calculator to randomly generate 15 unique numbers between 01 and 29. These students belong in the treatment group, where students will meet in small groups. The other students will view the videos alone.</a:t>
            </a:r>
          </a:p>
          <a:p>
            <a:pPr marL="0" indent="0">
              <a:buNone/>
            </a:pPr>
            <a:r>
              <a:rPr lang="en-US" b="1" dirty="0" smtClean="0">
                <a:solidFill>
                  <a:srgbClr val="0070C0"/>
                </a:solidFill>
              </a:rPr>
              <a:t>Hat method: </a:t>
            </a:r>
            <a:r>
              <a:rPr lang="en-US" dirty="0">
                <a:solidFill>
                  <a:srgbClr val="0070C0"/>
                </a:solidFill>
              </a:rPr>
              <a:t>Use </a:t>
            </a:r>
            <a:r>
              <a:rPr lang="en-US" dirty="0" smtClean="0">
                <a:solidFill>
                  <a:srgbClr val="0070C0"/>
                </a:solidFill>
              </a:rPr>
              <a:t>29 </a:t>
            </a:r>
            <a:r>
              <a:rPr lang="en-US" dirty="0">
                <a:solidFill>
                  <a:srgbClr val="0070C0"/>
                </a:solidFill>
              </a:rPr>
              <a:t>equally sized slips of paper. Label </a:t>
            </a:r>
            <a:r>
              <a:rPr lang="en-US" dirty="0" smtClean="0">
                <a:solidFill>
                  <a:srgbClr val="0070C0"/>
                </a:solidFill>
              </a:rPr>
              <a:t>15 </a:t>
            </a:r>
            <a:r>
              <a:rPr lang="en-US" dirty="0">
                <a:solidFill>
                  <a:srgbClr val="0070C0"/>
                </a:solidFill>
              </a:rPr>
              <a:t>of the slips “1” and </a:t>
            </a:r>
            <a:r>
              <a:rPr lang="en-US" dirty="0" smtClean="0">
                <a:solidFill>
                  <a:srgbClr val="0070C0"/>
                </a:solidFill>
              </a:rPr>
              <a:t>14 </a:t>
            </a:r>
            <a:r>
              <a:rPr lang="en-US" dirty="0">
                <a:solidFill>
                  <a:srgbClr val="0070C0"/>
                </a:solidFill>
              </a:rPr>
              <a:t>of the slips “2.” Then mix them up in a hat and have each student draw a number without looking. The students who draw “1” will be assigned to the group that </a:t>
            </a:r>
            <a:r>
              <a:rPr lang="en-US" dirty="0" smtClean="0">
                <a:solidFill>
                  <a:srgbClr val="0070C0"/>
                </a:solidFill>
              </a:rPr>
              <a:t>views the video and discusses it in small groups </a:t>
            </a:r>
            <a:r>
              <a:rPr lang="en-US" dirty="0">
                <a:solidFill>
                  <a:srgbClr val="0070C0"/>
                </a:solidFill>
              </a:rPr>
              <a:t>and the students who draw “2” will be assigned to the group that </a:t>
            </a:r>
            <a:r>
              <a:rPr lang="en-US" dirty="0" smtClean="0">
                <a:solidFill>
                  <a:srgbClr val="0070C0"/>
                </a:solidFill>
              </a:rPr>
              <a:t>views the video alone and does not discuss it with </a:t>
            </a:r>
            <a:r>
              <a:rPr lang="en-US" smtClean="0">
                <a:solidFill>
                  <a:srgbClr val="0070C0"/>
                </a:solidFill>
              </a:rPr>
              <a:t>a group.</a:t>
            </a:r>
            <a:endParaRPr lang="en-US" b="1" dirty="0">
              <a:solidFill>
                <a:srgbClr val="0070C0"/>
              </a:solidFill>
            </a:endParaRPr>
          </a:p>
        </p:txBody>
      </p:sp>
    </p:spTree>
    <p:extLst>
      <p:ext uri="{BB962C8B-B14F-4D97-AF65-F5344CB8AC3E}">
        <p14:creationId xmlns:p14="http://schemas.microsoft.com/office/powerpoint/2010/main" val="1173497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685</Words>
  <Application>Microsoft Office PowerPoint</Application>
  <PresentationFormat>On-screen Show (4:3)</PresentationFormat>
  <Paragraphs>58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AP Statistics</vt:lpstr>
      <vt:lpstr>DO NOW: Homework Review</vt:lpstr>
      <vt:lpstr>DO NOW: Homework Review</vt:lpstr>
      <vt:lpstr>DO NOW: Homework Review</vt:lpstr>
      <vt:lpstr>DO NOW: Homework Review</vt:lpstr>
      <vt:lpstr>Quick Quiz Solutions</vt:lpstr>
      <vt:lpstr>Quick Quiz Solutions</vt:lpstr>
      <vt:lpstr>Quick Quiz Solutions</vt:lpstr>
      <vt:lpstr>Quick Quiz Solutions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Statistics</dc:title>
  <dc:creator>Meredith Wroblewski</dc:creator>
  <cp:lastModifiedBy>Meredith Wroblewski</cp:lastModifiedBy>
  <cp:revision>12</cp:revision>
  <dcterms:created xsi:type="dcterms:W3CDTF">2013-10-31T00:02:56Z</dcterms:created>
  <dcterms:modified xsi:type="dcterms:W3CDTF">2013-10-31T02:16:36Z</dcterms:modified>
</cp:coreProperties>
</file>