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0" autoAdjust="0"/>
    <p:restoredTop sz="94660"/>
  </p:normalViewPr>
  <p:slideViewPr>
    <p:cSldViewPr>
      <p:cViewPr varScale="1">
        <p:scale>
          <a:sx n="57" d="100"/>
          <a:sy n="57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2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8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6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6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1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27E7-899A-4010-9E1A-21FDFBF1D99E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8C0D-C0A8-4F34-960D-59AFC10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/>
          <a:lstStyle/>
          <a:p>
            <a:r>
              <a:rPr lang="en-US" dirty="0" smtClean="0"/>
              <a:t>Financial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467" y="4572000"/>
            <a:ext cx="6400800" cy="1752600"/>
          </a:xfrm>
        </p:spPr>
        <p:txBody>
          <a:bodyPr/>
          <a:lstStyle/>
          <a:p>
            <a:r>
              <a:rPr lang="en-US" dirty="0" smtClean="0"/>
              <a:t>Chapter 2.3: Supply &amp; Demand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70468" y="-400467"/>
            <a:ext cx="5076299" cy="3544134"/>
            <a:chOff x="2270468" y="-909974"/>
            <a:chExt cx="5076299" cy="3544134"/>
          </a:xfrm>
        </p:grpSpPr>
        <p:grpSp>
          <p:nvGrpSpPr>
            <p:cNvPr id="10" name="Group 9"/>
            <p:cNvGrpSpPr/>
            <p:nvPr/>
          </p:nvGrpSpPr>
          <p:grpSpPr>
            <a:xfrm>
              <a:off x="3485535" y="533400"/>
              <a:ext cx="1924665" cy="1693606"/>
              <a:chOff x="3485535" y="533400"/>
              <a:chExt cx="1924665" cy="1693606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3485535" y="533400"/>
                <a:ext cx="0" cy="1676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3485535" y="2227006"/>
                <a:ext cx="192466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/>
            <p:cNvSpPr/>
            <p:nvPr/>
          </p:nvSpPr>
          <p:spPr>
            <a:xfrm rot="11246519">
              <a:off x="3948884" y="-640493"/>
              <a:ext cx="2971800" cy="2590800"/>
            </a:xfrm>
            <a:prstGeom prst="arc">
              <a:avLst>
                <a:gd name="adj1" fmla="val 16200000"/>
                <a:gd name="adj2" fmla="val 20781342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5954905">
              <a:off x="2079968" y="-719474"/>
              <a:ext cx="2971800" cy="2590800"/>
            </a:xfrm>
            <a:prstGeom prst="arc">
              <a:avLst>
                <a:gd name="adj1" fmla="val 16192704"/>
                <a:gd name="adj2" fmla="val 2078134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53000" y="525859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Supply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66342" y="1713982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Demand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76129" y="225316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0" y="118110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quantity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38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#3. The workers who produce the video games receive a $2 per hour wage increase.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#4. When the average price of movie tickets rises, it has an effect on the purchase of video games. How is the supply and demand of video games affected?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#5. The price of business software, a product also supplied by video game producers, rises.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#</a:t>
            </a:r>
            <a:r>
              <a:rPr lang="en-US" dirty="0" smtClean="0"/>
              <a:t>6. A reputable private research institute announces that children who play video games also improve their grades in school.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#7. Because of the use of improved mass production techniques, the amount of labor necessary to produce games decreases.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7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#8. The price of video game systems increase.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#9. The popularity of video games increases in world markets. At the same time, new technology lowers production costs by a proportional amount.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A large firm enters the video game business with a new line of exciting games.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Does the quantity at equilibrium increase or decrease?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Suppose Best Buy marks up its video games by 210%. If it costs the store $25 per game, what is the retail price Best Buy charges its customers?</a:t>
            </a:r>
            <a:endParaRPr lang="en-US" dirty="0"/>
          </a:p>
        </p:txBody>
      </p:sp>
      <p:pic>
        <p:nvPicPr>
          <p:cNvPr id="3075" name="Picture 3" descr="C:\Users\Meredith\AppData\Local\Microsoft\Windows\Temporary Internet Files\Content.IE5\HU1MQ303\MC9004325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368626" cy="93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Raise your hand…</a:t>
            </a:r>
          </a:p>
          <a:p>
            <a:r>
              <a:rPr lang="en-US" dirty="0" smtClean="0"/>
              <a:t>How many people would be willing to buy a new video game for $1?</a:t>
            </a:r>
          </a:p>
          <a:p>
            <a:r>
              <a:rPr lang="en-US" dirty="0" smtClean="0"/>
              <a:t>For $20?</a:t>
            </a:r>
          </a:p>
          <a:p>
            <a:r>
              <a:rPr lang="en-US" dirty="0" smtClean="0"/>
              <a:t>For $50?</a:t>
            </a:r>
          </a:p>
          <a:p>
            <a:r>
              <a:rPr lang="en-US" dirty="0" smtClean="0"/>
              <a:t>For $75?</a:t>
            </a:r>
          </a:p>
          <a:p>
            <a:r>
              <a:rPr lang="en-US" dirty="0" smtClean="0"/>
              <a:t>For $100?</a:t>
            </a:r>
          </a:p>
          <a:p>
            <a:r>
              <a:rPr lang="en-US" dirty="0" smtClean="0"/>
              <a:t>For $200?</a:t>
            </a:r>
          </a:p>
          <a:p>
            <a:r>
              <a:rPr lang="en-US" dirty="0" smtClean="0"/>
              <a:t>Does our scatterplot have a trend? What is it?</a:t>
            </a:r>
            <a:endParaRPr lang="en-US" dirty="0"/>
          </a:p>
        </p:txBody>
      </p:sp>
      <p:pic>
        <p:nvPicPr>
          <p:cNvPr id="1026" name="Picture 2" descr="C:\Users\Meredith\AppData\Local\Microsoft\Windows\Temporary Internet Files\Content.IE5\HU1MQ303\MC9000600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602" y="304800"/>
            <a:ext cx="1143000" cy="123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Features:</a:t>
            </a:r>
          </a:p>
          <a:p>
            <a:r>
              <a:rPr lang="en-US" dirty="0" smtClean="0"/>
              <a:t>Relates price to quantity</a:t>
            </a:r>
          </a:p>
          <a:p>
            <a:r>
              <a:rPr lang="en-US" dirty="0" smtClean="0"/>
              <a:t>Negative slope: as price increases, </a:t>
            </a:r>
            <a:r>
              <a:rPr lang="en-US" b="1" dirty="0" smtClean="0"/>
              <a:t>quantity demanded decreases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0" y="2903641"/>
            <a:ext cx="5060767" cy="3274653"/>
            <a:chOff x="2286000" y="-640493"/>
            <a:chExt cx="5060767" cy="3274653"/>
          </a:xfrm>
        </p:grpSpPr>
        <p:grpSp>
          <p:nvGrpSpPr>
            <p:cNvPr id="5" name="Group 4"/>
            <p:cNvGrpSpPr/>
            <p:nvPr/>
          </p:nvGrpSpPr>
          <p:grpSpPr>
            <a:xfrm>
              <a:off x="3485535" y="533400"/>
              <a:ext cx="1924665" cy="1693606"/>
              <a:chOff x="3485535" y="533400"/>
              <a:chExt cx="1924665" cy="169360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3485535" y="533400"/>
                <a:ext cx="0" cy="1676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3485535" y="2227006"/>
                <a:ext cx="192466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rc 5"/>
            <p:cNvSpPr/>
            <p:nvPr/>
          </p:nvSpPr>
          <p:spPr>
            <a:xfrm rot="11246519">
              <a:off x="3948884" y="-640493"/>
              <a:ext cx="2971800" cy="2590800"/>
            </a:xfrm>
            <a:prstGeom prst="arc">
              <a:avLst>
                <a:gd name="adj1" fmla="val 16200000"/>
                <a:gd name="adj2" fmla="val 20781342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66342" y="1713982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Demand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76129" y="225316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0" y="118110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quantity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67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think about the video game problem from the </a:t>
            </a:r>
            <a:r>
              <a:rPr lang="en-US" b="1" dirty="0" smtClean="0"/>
              <a:t>game company’s standpoint </a:t>
            </a:r>
            <a:r>
              <a:rPr lang="en-US" dirty="0" smtClean="0"/>
              <a:t>(the supplier).</a:t>
            </a:r>
          </a:p>
          <a:p>
            <a:r>
              <a:rPr lang="en-US" dirty="0" smtClean="0"/>
              <a:t>If you are only able to sell games for $1 a piece, how many would you want to produce?</a:t>
            </a:r>
          </a:p>
          <a:p>
            <a:r>
              <a:rPr lang="en-US" dirty="0" smtClean="0"/>
              <a:t>If you are able to sell games for $50 a piece, how many would you want to produce?</a:t>
            </a:r>
          </a:p>
          <a:p>
            <a:r>
              <a:rPr lang="en-US" dirty="0" smtClean="0"/>
              <a:t>If you are able to sell games for $100 a piece, how many would you want to produce?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Features:</a:t>
            </a:r>
          </a:p>
          <a:p>
            <a:r>
              <a:rPr lang="en-US" dirty="0" smtClean="0"/>
              <a:t>Relates price to quantity</a:t>
            </a:r>
          </a:p>
          <a:p>
            <a:r>
              <a:rPr lang="en-US" dirty="0" smtClean="0"/>
              <a:t>Positive slope: as price increases, </a:t>
            </a:r>
            <a:r>
              <a:rPr lang="en-US" b="1" dirty="0" smtClean="0"/>
              <a:t>quantity supplied increases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70468" y="2624808"/>
            <a:ext cx="4662957" cy="3544134"/>
            <a:chOff x="2270468" y="-909974"/>
            <a:chExt cx="4662957" cy="3544134"/>
          </a:xfrm>
        </p:grpSpPr>
        <p:grpSp>
          <p:nvGrpSpPr>
            <p:cNvPr id="15" name="Group 14"/>
            <p:cNvGrpSpPr/>
            <p:nvPr/>
          </p:nvGrpSpPr>
          <p:grpSpPr>
            <a:xfrm>
              <a:off x="3485535" y="533400"/>
              <a:ext cx="1924665" cy="1693606"/>
              <a:chOff x="3485535" y="533400"/>
              <a:chExt cx="1924665" cy="1693606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V="1">
                <a:off x="3485535" y="533400"/>
                <a:ext cx="0" cy="1676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3485535" y="2227006"/>
                <a:ext cx="192466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Arc 16"/>
            <p:cNvSpPr/>
            <p:nvPr/>
          </p:nvSpPr>
          <p:spPr>
            <a:xfrm rot="5954905">
              <a:off x="2079968" y="-719474"/>
              <a:ext cx="2971800" cy="2590800"/>
            </a:xfrm>
            <a:prstGeom prst="arc">
              <a:avLst>
                <a:gd name="adj1" fmla="val 16192704"/>
                <a:gd name="adj2" fmla="val 2078134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3000" y="525859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Supply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76129" y="225316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0" y="1181100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quantity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51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Markup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458200" cy="48307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Most retail companies that sell a product have to buy it from a supplier at a </a:t>
                </a:r>
                <a:r>
                  <a:rPr lang="en-US" u="sng" dirty="0" smtClean="0"/>
                  <a:t>wholesale price</a:t>
                </a:r>
                <a:r>
                  <a:rPr lang="en-US" dirty="0" smtClean="0"/>
                  <a:t>. Then, the retail company increases the price by a certain amount, called a </a:t>
                </a:r>
                <a:r>
                  <a:rPr lang="en-US" u="sng" dirty="0" smtClean="0"/>
                  <a:t>markup</a:t>
                </a:r>
                <a:r>
                  <a:rPr lang="en-US" dirty="0" smtClean="0"/>
                  <a:t>, so it can make a profit. The amount for which the retailer sells the product is the </a:t>
                </a:r>
                <a:r>
                  <a:rPr lang="en-US" u="sng" dirty="0" smtClean="0"/>
                  <a:t>retail price</a:t>
                </a:r>
                <a:r>
                  <a:rPr lang="en-US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Suppose </a:t>
                </a:r>
                <a:r>
                  <a:rPr lang="en-US" dirty="0" err="1" smtClean="0"/>
                  <a:t>Gamestop</a:t>
                </a:r>
                <a:r>
                  <a:rPr lang="en-US" dirty="0" smtClean="0"/>
                  <a:t> purchases Grand Theft Auto V from the video game company for $20 per game. </a:t>
                </a:r>
                <a:r>
                  <a:rPr lang="en-US" dirty="0" err="1" smtClean="0"/>
                  <a:t>Gamestop</a:t>
                </a:r>
                <a:r>
                  <a:rPr lang="en-US" dirty="0" smtClean="0"/>
                  <a:t> charges its customers $59.99 for the game. What is the </a:t>
                </a:r>
                <a:r>
                  <a:rPr lang="en-US" u="sng" dirty="0" smtClean="0"/>
                  <a:t>markup</a:t>
                </a:r>
                <a:r>
                  <a:rPr lang="en-US" dirty="0" smtClean="0"/>
                  <a:t>? </a:t>
                </a:r>
              </a:p>
              <a:p>
                <a:pPr marL="0" indent="0">
                  <a:buNone/>
                </a:pPr>
                <a:r>
                  <a:rPr lang="en-US" sz="2200" b="1" i="1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	</a:t>
                </a:r>
                <a:r>
                  <a:rPr lang="en-US" sz="2200" b="1" i="1" dirty="0" smtClean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		</a:t>
                </a:r>
                <a:r>
                  <a:rPr lang="en-US" sz="2900" b="1" i="1" dirty="0" smtClean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$59.99 – 20 = $29.99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sz="3000" dirty="0" smtClean="0"/>
                  <a:t>What is the </a:t>
                </a:r>
                <a:r>
                  <a:rPr lang="en-US" sz="3000" u="sng" dirty="0" smtClean="0"/>
                  <a:t>percent markup</a:t>
                </a:r>
                <a:r>
                  <a:rPr lang="en-US" sz="3000" dirty="0" smtClean="0"/>
                  <a:t>?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$</m:t>
                          </m:r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𝟓𝟗</m:t>
                          </m:r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𝟗𝟗</m:t>
                          </m:r>
                        </m:num>
                        <m:den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𝟎𝟎</m:t>
                          </m:r>
                        </m:den>
                      </m:f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𝟗𝟗𝟗𝟓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𝟐𝟗𝟗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𝟗𝟓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2600" b="1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sz="3000" dirty="0" smtClean="0"/>
                  <a:t>What is the </a:t>
                </a:r>
                <a:r>
                  <a:rPr lang="en-US" sz="3000" u="sng" dirty="0" smtClean="0"/>
                  <a:t>retail price </a:t>
                </a:r>
                <a:r>
                  <a:rPr lang="en-US" sz="3000" dirty="0" smtClean="0"/>
                  <a:t>of the game if another store marks up the wholesale price by 200%? </a:t>
                </a:r>
                <a:endParaRPr lang="en-US" sz="22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$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𝟐𝟎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𝟎𝟎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=$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𝟒𝟎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𝟎𝟎</m:t>
                      </m:r>
                    </m:oMath>
                  </m:oMathPara>
                </a14:m>
                <a:endParaRPr lang="en-US" sz="2600" b="1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458200" cy="4830763"/>
              </a:xfrm>
              <a:blipFill rotWithShape="1">
                <a:blip r:embed="rId2"/>
                <a:stretch>
                  <a:fillRect l="-1298" t="-2273" r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Meredith\AppData\Local\Microsoft\Windows\Temporary Internet Files\Content.IE5\9Z8QJ3G6\MC90044132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-2286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Price </a:t>
            </a:r>
            <a:r>
              <a:rPr lang="en-US" dirty="0"/>
              <a:t>A</a:t>
            </a:r>
            <a:r>
              <a:rPr lang="en-US" dirty="0" smtClean="0"/>
              <a:t>ffects Supply &amp;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supply &amp; demand functions for a video game are given in the graph below.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price &amp; quantity at </a:t>
            </a:r>
            <a:r>
              <a:rPr lang="en-US" u="sng" dirty="0" smtClean="0"/>
              <a:t>equilibrium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if the price is set at $40?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if the price is set at $75?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3124200"/>
            <a:ext cx="5538216" cy="3686186"/>
            <a:chOff x="1808551" y="-909974"/>
            <a:chExt cx="5538216" cy="3686186"/>
          </a:xfrm>
        </p:grpSpPr>
        <p:grpSp>
          <p:nvGrpSpPr>
            <p:cNvPr id="5" name="Group 4"/>
            <p:cNvGrpSpPr/>
            <p:nvPr/>
          </p:nvGrpSpPr>
          <p:grpSpPr>
            <a:xfrm>
              <a:off x="3485535" y="533400"/>
              <a:ext cx="1924665" cy="1693606"/>
              <a:chOff x="3485535" y="533400"/>
              <a:chExt cx="1924665" cy="169360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3485535" y="533400"/>
                <a:ext cx="0" cy="16764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3485535" y="2227006"/>
                <a:ext cx="192466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Arc 5"/>
            <p:cNvSpPr/>
            <p:nvPr/>
          </p:nvSpPr>
          <p:spPr>
            <a:xfrm rot="11246519">
              <a:off x="3948884" y="-640493"/>
              <a:ext cx="2971800" cy="2590800"/>
            </a:xfrm>
            <a:prstGeom prst="arc">
              <a:avLst>
                <a:gd name="adj1" fmla="val 16200000"/>
                <a:gd name="adj2" fmla="val 20781342"/>
              </a:avLst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5954905">
              <a:off x="2079968" y="-719474"/>
              <a:ext cx="2971800" cy="2590800"/>
            </a:xfrm>
            <a:prstGeom prst="arc">
              <a:avLst>
                <a:gd name="adj1" fmla="val 16192704"/>
                <a:gd name="adj2" fmla="val 20781342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0" y="525859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Supply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66342" y="1713982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Demand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8633" y="2395212"/>
              <a:ext cx="1980425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8551" y="464407"/>
              <a:ext cx="1133759" cy="381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quantity</a:t>
              </a:r>
              <a:endParaRPr lang="en-US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087116" y="5638800"/>
            <a:ext cx="0" cy="64607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124784" y="5638800"/>
            <a:ext cx="96233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6186" y="6284876"/>
            <a:ext cx="98629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$59.99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50020" y="5469523"/>
            <a:ext cx="117217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16 million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2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#1. It becomes known that an electronics store is going to have a sale on their video games 3 months from now.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Supply &amp; Demand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#2. The workers who produce the video games go on strike for over two months.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affected, supply or demand?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diagram showing the direction of the shift.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price at equilibrium increase or decrease?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quantity at equilibrium increase or decrease?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96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1009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Financial Statistics</vt:lpstr>
      <vt:lpstr>DO NOW</vt:lpstr>
      <vt:lpstr>Demand Function</vt:lpstr>
      <vt:lpstr>Supply Function</vt:lpstr>
      <vt:lpstr>Supply Function</vt:lpstr>
      <vt:lpstr>Markup</vt:lpstr>
      <vt:lpstr>How Price Affects Supply &amp; Demand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Shifts in Supply &amp; Demand Curves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Statistics</dc:title>
  <dc:creator>Meredith Wroblewski</dc:creator>
  <cp:lastModifiedBy>Meredith Wroblewski</cp:lastModifiedBy>
  <cp:revision>12</cp:revision>
  <dcterms:created xsi:type="dcterms:W3CDTF">2013-10-17T02:36:20Z</dcterms:created>
  <dcterms:modified xsi:type="dcterms:W3CDTF">2013-10-17T04:02:08Z</dcterms:modified>
</cp:coreProperties>
</file>