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58" r:id="rId7"/>
    <p:sldId id="265" r:id="rId8"/>
    <p:sldId id="259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7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9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0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2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6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5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49182-363F-4ABF-899E-2F9F4036374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188E-226B-42C5-842D-85C6B278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7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Financial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781800" cy="1752600"/>
          </a:xfrm>
        </p:spPr>
        <p:txBody>
          <a:bodyPr>
            <a:normAutofit/>
          </a:bodyPr>
          <a:lstStyle/>
          <a:p>
            <a:r>
              <a:rPr lang="en-US" i="1" dirty="0" smtClean="0"/>
              <a:t>Unit 2: Modeling a Business</a:t>
            </a:r>
          </a:p>
          <a:p>
            <a:r>
              <a:rPr lang="en-US" sz="4000" dirty="0" smtClean="0"/>
              <a:t>Chapter 2.2: Linear Regression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5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3854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4: Prediction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Predict the number of downloads Orange can except if you set the price at $0.50 per song.	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about 1.94 million downloads</a:t>
            </a:r>
          </a:p>
          <a:p>
            <a:r>
              <a:rPr lang="en-US" dirty="0" smtClean="0"/>
              <a:t>How much faith do you have in this prediction? Explain.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Much faith: the data show a strong association (r), the regression equation fits the line very well (r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), and we are predicting within the range of data (interpolation).</a:t>
            </a:r>
            <a:endParaRPr lang="en-US" dirty="0"/>
          </a:p>
          <a:p>
            <a:r>
              <a:rPr lang="en-US" dirty="0" smtClean="0"/>
              <a:t>Predict the number of downloads Orange can expect if you set the price at $1.00 per song.	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about 1.25 </a:t>
            </a:r>
            <a:r>
              <a:rPr lang="en-US" dirty="0">
                <a:solidFill>
                  <a:srgbClr val="FF0000"/>
                </a:solidFill>
              </a:rPr>
              <a:t>million </a:t>
            </a:r>
            <a:r>
              <a:rPr lang="en-US" dirty="0" smtClean="0">
                <a:solidFill>
                  <a:srgbClr val="FF0000"/>
                </a:solidFill>
              </a:rPr>
              <a:t>downloads</a:t>
            </a:r>
            <a:endParaRPr lang="en-US" dirty="0" smtClean="0"/>
          </a:p>
          <a:p>
            <a:r>
              <a:rPr lang="en-US" dirty="0" smtClean="0"/>
              <a:t>How much faith do you have in this prediction? Explain.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Not as much faith: </a:t>
            </a:r>
            <a:r>
              <a:rPr lang="en-US" dirty="0">
                <a:solidFill>
                  <a:srgbClr val="FF0000"/>
                </a:solidFill>
              </a:rPr>
              <a:t>the data show a strong association (r), the regression equation fits the line very well (r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), BUT we </a:t>
            </a:r>
            <a:r>
              <a:rPr lang="en-US" dirty="0">
                <a:solidFill>
                  <a:srgbClr val="FF0000"/>
                </a:solidFill>
              </a:rPr>
              <a:t>are predicting </a:t>
            </a:r>
            <a:r>
              <a:rPr lang="en-US" dirty="0" smtClean="0">
                <a:solidFill>
                  <a:srgbClr val="FF0000"/>
                </a:solidFill>
              </a:rPr>
              <a:t>outside of the </a:t>
            </a:r>
            <a:r>
              <a:rPr lang="en-US" dirty="0">
                <a:solidFill>
                  <a:srgbClr val="FF0000"/>
                </a:solidFill>
              </a:rPr>
              <a:t>range of data </a:t>
            </a:r>
            <a:r>
              <a:rPr lang="en-US" dirty="0" smtClean="0">
                <a:solidFill>
                  <a:srgbClr val="FF0000"/>
                </a:solidFill>
              </a:rPr>
              <a:t>(extrapolation).</a:t>
            </a:r>
            <a:endParaRPr lang="en-US" dirty="0" smtClean="0"/>
          </a:p>
          <a:p>
            <a:r>
              <a:rPr lang="en-US" dirty="0" smtClean="0"/>
              <a:t>What price per song do you recommend Orange set in order to maximize profit? Explain.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You must consider max number of downloads but also highest price possible. We will learn how to find the maximum profit in </a:t>
            </a:r>
            <a:r>
              <a:rPr lang="en-US" smtClean="0">
                <a:solidFill>
                  <a:srgbClr val="FF0000"/>
                </a:solidFill>
              </a:rPr>
              <a:t>a few days!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49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 &amp; Correlation: </a:t>
            </a:r>
            <a:br>
              <a:rPr lang="en-US" dirty="0" smtClean="0"/>
            </a:br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Goal: </a:t>
            </a:r>
            <a:r>
              <a:rPr lang="en-US" dirty="0" smtClean="0"/>
              <a:t>We want to be able to predict the future using information from the past</a:t>
            </a:r>
          </a:p>
          <a:p>
            <a:r>
              <a:rPr lang="en-US" u="sng" dirty="0" smtClean="0"/>
              <a:t>Step 1: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Plot the data</a:t>
            </a:r>
            <a:r>
              <a:rPr lang="en-US" dirty="0" smtClean="0"/>
              <a:t>  on a </a:t>
            </a:r>
            <a:r>
              <a:rPr lang="en-US" i="1" dirty="0" smtClean="0"/>
              <a:t>scatterplot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0070C0"/>
                </a:solidFill>
              </a:rPr>
              <a:t>look for a </a:t>
            </a:r>
            <a:r>
              <a:rPr lang="en-US" i="1" dirty="0" smtClean="0">
                <a:solidFill>
                  <a:srgbClr val="0070C0"/>
                </a:solidFill>
              </a:rPr>
              <a:t>trend</a:t>
            </a:r>
          </a:p>
          <a:p>
            <a:r>
              <a:rPr lang="en-US" u="sng" dirty="0" smtClean="0"/>
              <a:t>Step 2:</a:t>
            </a:r>
            <a:r>
              <a:rPr lang="en-US" dirty="0" smtClean="0"/>
              <a:t> If it looks like there is a linear </a:t>
            </a:r>
            <a:r>
              <a:rPr lang="en-US" i="1" dirty="0" smtClean="0"/>
              <a:t>trend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rgbClr val="0070C0"/>
                </a:solidFill>
              </a:rPr>
              <a:t>model the relationship between 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&amp;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using a line</a:t>
            </a:r>
            <a:r>
              <a:rPr lang="en-US" dirty="0" smtClean="0"/>
              <a:t> (this is the </a:t>
            </a:r>
            <a:r>
              <a:rPr lang="en-US" i="1" dirty="0" smtClean="0"/>
              <a:t>regression line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Step 3:</a:t>
            </a:r>
            <a:r>
              <a:rPr lang="en-US" dirty="0" smtClean="0"/>
              <a:t> How confident are we in our ability to make fairly accurate predictions using the linear model?</a:t>
            </a:r>
          </a:p>
          <a:p>
            <a:pPr lvl="1"/>
            <a:r>
              <a:rPr lang="en-US" u="sng" dirty="0" smtClean="0"/>
              <a:t>3a)</a:t>
            </a:r>
            <a:r>
              <a:rPr lang="en-US" dirty="0" smtClean="0"/>
              <a:t> What is the </a:t>
            </a:r>
            <a:r>
              <a:rPr lang="en-US" dirty="0" smtClean="0">
                <a:solidFill>
                  <a:srgbClr val="0070C0"/>
                </a:solidFill>
              </a:rPr>
              <a:t>strength of the association between the variables? </a:t>
            </a:r>
            <a:r>
              <a:rPr lang="en-US" dirty="0" smtClean="0"/>
              <a:t>(find the </a:t>
            </a:r>
            <a:r>
              <a:rPr lang="en-US" i="1" dirty="0" smtClean="0"/>
              <a:t>correlation coefficient</a:t>
            </a:r>
            <a:r>
              <a:rPr lang="en-US" dirty="0" smtClean="0"/>
              <a:t>, “</a:t>
            </a:r>
            <a:r>
              <a:rPr lang="en-US" i="1" dirty="0" smtClean="0"/>
              <a:t>r</a:t>
            </a:r>
            <a:r>
              <a:rPr lang="en-US" dirty="0" smtClean="0"/>
              <a:t>”)</a:t>
            </a:r>
            <a:endParaRPr lang="en-US" u="sng" dirty="0" smtClean="0"/>
          </a:p>
          <a:p>
            <a:pPr lvl="1"/>
            <a:r>
              <a:rPr lang="en-US" u="sng" dirty="0" smtClean="0"/>
              <a:t>3b)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How well does the line represent the data</a:t>
            </a:r>
            <a:r>
              <a:rPr lang="en-US" dirty="0" smtClean="0"/>
              <a:t> we have? (find the </a:t>
            </a:r>
            <a:r>
              <a:rPr lang="en-US" i="1" dirty="0" smtClean="0"/>
              <a:t>coefficient of determination</a:t>
            </a:r>
            <a:r>
              <a:rPr lang="en-US" dirty="0" smtClean="0"/>
              <a:t>, “</a:t>
            </a:r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dirty="0" smtClean="0"/>
              <a:t>”)</a:t>
            </a:r>
          </a:p>
          <a:p>
            <a:r>
              <a:rPr lang="en-US" u="sng" dirty="0" smtClean="0"/>
              <a:t>Step 4: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Make predictions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0070C0"/>
                </a:solidFill>
              </a:rPr>
              <a:t>evaluate </a:t>
            </a:r>
            <a:r>
              <a:rPr lang="en-US" dirty="0" smtClean="0"/>
              <a:t>these </a:t>
            </a:r>
            <a:r>
              <a:rPr lang="en-US" dirty="0" smtClean="0"/>
              <a:t>predictions by interpreting,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i="1" baseline="30000" dirty="0" smtClean="0"/>
              <a:t>2 </a:t>
            </a:r>
            <a:r>
              <a:rPr lang="en-US" dirty="0" smtClean="0"/>
              <a:t>, and using common sense.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1018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work for online music company Orange. Your task is to determine if there is a relationship between the number of songs customers download and the price per song so that you know what a good price point is for songs available for download.</a:t>
            </a:r>
            <a:endParaRPr lang="en-US" dirty="0"/>
          </a:p>
        </p:txBody>
      </p:sp>
      <p:pic>
        <p:nvPicPr>
          <p:cNvPr id="1026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6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Plot the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318711"/>
              </p:ext>
            </p:extLst>
          </p:nvPr>
        </p:nvGraphicFramePr>
        <p:xfrm>
          <a:off x="457200" y="1600200"/>
          <a:ext cx="2362200" cy="41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24000"/>
              </a:tblGrid>
              <a:tr h="1206494">
                <a:tc>
                  <a:txBody>
                    <a:bodyPr/>
                    <a:lstStyle/>
                    <a:p>
                      <a:r>
                        <a:rPr lang="en-US" dirty="0" smtClean="0"/>
                        <a:t>Price per song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Downloads (millions)</a:t>
                      </a:r>
                      <a:endParaRPr lang="en-US" dirty="0"/>
                    </a:p>
                  </a:txBody>
                  <a:tcPr/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en-US" dirty="0" smtClean="0"/>
                        <a:t>$0.89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1.212</a:t>
                      </a:r>
                      <a:endParaRPr lang="en-US" dirty="0"/>
                    </a:p>
                  </a:txBody>
                  <a:tcPr/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en-US" dirty="0" smtClean="0"/>
                        <a:t>$0.79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1.704</a:t>
                      </a:r>
                      <a:endParaRPr lang="en-US" dirty="0"/>
                    </a:p>
                  </a:txBody>
                  <a:tcPr/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en-US" dirty="0" smtClean="0"/>
                        <a:t>$0.69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1.760</a:t>
                      </a:r>
                      <a:endParaRPr lang="en-US" dirty="0"/>
                    </a:p>
                  </a:txBody>
                  <a:tcPr/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en-US" dirty="0" smtClean="0"/>
                        <a:t>$0.59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1.877</a:t>
                      </a:r>
                      <a:endParaRPr lang="en-US" dirty="0"/>
                    </a:p>
                  </a:txBody>
                  <a:tcPr/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en-US" dirty="0" smtClean="0"/>
                        <a:t>$0.49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1.944</a:t>
                      </a:r>
                      <a:endParaRPr lang="en-US" dirty="0"/>
                    </a:p>
                  </a:txBody>
                  <a:tcPr/>
                </a:tc>
              </a:tr>
              <a:tr h="484718">
                <a:tc>
                  <a:txBody>
                    <a:bodyPr/>
                    <a:lstStyle/>
                    <a:p>
                      <a:r>
                        <a:rPr lang="en-US" dirty="0" smtClean="0"/>
                        <a:t>$0.39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3726873" y="1524000"/>
            <a:ext cx="4578927" cy="4114800"/>
            <a:chOff x="3726873" y="1524000"/>
            <a:chExt cx="4578927" cy="41148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3726873" y="1524000"/>
              <a:ext cx="0" cy="411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726873" y="5638800"/>
              <a:ext cx="45789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Model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there a linear trend in the scatterplot?</a:t>
            </a:r>
          </a:p>
          <a:p>
            <a:r>
              <a:rPr lang="en-US" dirty="0" smtClean="0"/>
              <a:t>Find the regression equation for the data.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# downloads = – </a:t>
            </a:r>
            <a:r>
              <a:rPr lang="en-US" dirty="0" smtClean="0">
                <a:solidFill>
                  <a:srgbClr val="FF0000"/>
                </a:solidFill>
              </a:rPr>
              <a:t>1.38(price </a:t>
            </a:r>
            <a:r>
              <a:rPr lang="en-US" dirty="0">
                <a:solidFill>
                  <a:srgbClr val="FF0000"/>
                </a:solidFill>
              </a:rPr>
              <a:t>per song</a:t>
            </a:r>
            <a:r>
              <a:rPr lang="en-US" dirty="0" smtClean="0">
                <a:solidFill>
                  <a:srgbClr val="FF0000"/>
                </a:solidFill>
              </a:rPr>
              <a:t>) + 2.63</a:t>
            </a:r>
          </a:p>
          <a:p>
            <a:pPr algn="ctr"/>
            <a:r>
              <a:rPr lang="en-US" dirty="0" smtClean="0"/>
              <a:t>Interpret the slope of the regression equation.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For every $1 increase in price per song, there are 1.38 million fewer downloads.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2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8" y="180109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Step 3: </a:t>
            </a:r>
            <a:r>
              <a:rPr lang="en-US" dirty="0" smtClean="0"/>
              <a:t>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Correlation coefficient 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Measures the association between two variables</a:t>
            </a:r>
          </a:p>
          <a:p>
            <a:r>
              <a:rPr lang="en-US" dirty="0" smtClean="0"/>
              <a:t>How do we interpret </a:t>
            </a:r>
            <a:r>
              <a:rPr lang="en-US" i="1" dirty="0" smtClean="0"/>
              <a:t>r?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|&gt; 0.7 shows a strong correlation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0.4</a:t>
            </a:r>
            <a:r>
              <a:rPr lang="en-US" dirty="0" smtClean="0">
                <a:solidFill>
                  <a:srgbClr val="FF0000"/>
                </a:solidFill>
              </a:rPr>
              <a:t>&lt;|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|&gt; </a:t>
            </a:r>
            <a:r>
              <a:rPr lang="en-US" dirty="0" smtClean="0">
                <a:solidFill>
                  <a:srgbClr val="FF0000"/>
                </a:solidFill>
              </a:rPr>
              <a:t>0.7 moderate correlation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|&lt; 0.4 weak </a:t>
            </a:r>
            <a:r>
              <a:rPr lang="en-US" dirty="0" smtClean="0">
                <a:solidFill>
                  <a:srgbClr val="FF0000"/>
                </a:solidFill>
              </a:rPr>
              <a:t>correlation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7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3: 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correlation coefficient for our scatterplot of price per song and number of downloads?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 = – 0.8981</a:t>
            </a:r>
          </a:p>
          <a:p>
            <a:r>
              <a:rPr lang="en-US" dirty="0" smtClean="0"/>
              <a:t>What does this tell you about the association between price per song and number of downloads?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a strong negative association; the higher the price per song, the fewer downloads.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70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Step 3: </a:t>
            </a:r>
            <a:r>
              <a:rPr lang="en-US" dirty="0" smtClean="0"/>
              <a:t>Coefficient of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Coefficient of determination (</a:t>
            </a:r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dirty="0" smtClean="0"/>
              <a:t> measures how well the line fits the data</a:t>
            </a:r>
          </a:p>
          <a:p>
            <a:pPr lvl="1"/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is a percentage (out of 100%)</a:t>
            </a:r>
          </a:p>
          <a:p>
            <a:pPr lvl="1"/>
            <a:r>
              <a:rPr lang="en-US" dirty="0" smtClean="0"/>
              <a:t>Interpretation: “The regression line accounts for ____% of the variation in the data.”</a:t>
            </a:r>
          </a:p>
          <a:p>
            <a:r>
              <a:rPr lang="en-US" dirty="0" smtClean="0"/>
              <a:t>Benchmarks for interpreting </a:t>
            </a:r>
            <a:r>
              <a:rPr lang="en-US" i="1" dirty="0"/>
              <a:t>r</a:t>
            </a:r>
            <a:r>
              <a:rPr lang="en-US" i="1" baseline="30000" dirty="0"/>
              <a:t>2</a:t>
            </a:r>
            <a:endParaRPr lang="en-US" dirty="0" smtClean="0"/>
          </a:p>
          <a:p>
            <a:pPr lvl="1"/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&gt; 0.7 -----&gt; line is a good fit </a:t>
            </a:r>
            <a:endParaRPr lang="en-US" dirty="0" smtClean="0"/>
          </a:p>
          <a:p>
            <a:pPr lvl="1"/>
            <a:r>
              <a:rPr lang="en-US" i="1" dirty="0" smtClean="0"/>
              <a:t>0.4</a:t>
            </a:r>
            <a:r>
              <a:rPr lang="en-US" i="1" dirty="0" smtClean="0"/>
              <a:t>&lt; r</a:t>
            </a:r>
            <a:r>
              <a:rPr lang="en-US" i="1" baseline="30000" dirty="0" smtClean="0"/>
              <a:t>2</a:t>
            </a:r>
            <a:r>
              <a:rPr lang="en-US" dirty="0" smtClean="0"/>
              <a:t> &lt; </a:t>
            </a:r>
            <a:r>
              <a:rPr lang="en-US" dirty="0"/>
              <a:t>0.7 -----&gt; line is a </a:t>
            </a:r>
            <a:r>
              <a:rPr lang="en-US" dirty="0" smtClean="0"/>
              <a:t>moderate </a:t>
            </a:r>
            <a:r>
              <a:rPr lang="en-US" dirty="0" smtClean="0"/>
              <a:t>fit</a:t>
            </a:r>
            <a:endParaRPr lang="en-US" dirty="0"/>
          </a:p>
          <a:p>
            <a:pPr lvl="1"/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0.4 </a:t>
            </a:r>
            <a:r>
              <a:rPr lang="en-US" dirty="0"/>
              <a:t>-----&gt; line is a </a:t>
            </a:r>
            <a:r>
              <a:rPr lang="en-US" dirty="0" smtClean="0"/>
              <a:t>poor </a:t>
            </a:r>
            <a:r>
              <a:rPr lang="en-US" dirty="0" smtClean="0"/>
              <a:t>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8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eredith\AppData\Local\Microsoft\Windows\Temporary Internet Files\Content.IE5\9Z8QJ3G6\MC9102170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Step 3: Coefficient of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coefficient of determination for our data on price per song and number of downloads?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0.8066</a:t>
            </a:r>
          </a:p>
          <a:p>
            <a:r>
              <a:rPr lang="en-US" dirty="0" smtClean="0"/>
              <a:t>What does it tell you about how well the regression line fits the data?</a:t>
            </a:r>
          </a:p>
          <a:p>
            <a:pPr marL="0" lvl="1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“The regression line accounts for </a:t>
            </a:r>
            <a:r>
              <a:rPr lang="en-US" i="1" dirty="0" smtClean="0">
                <a:solidFill>
                  <a:srgbClr val="FF0000"/>
                </a:solidFill>
              </a:rPr>
              <a:t>80.66% </a:t>
            </a:r>
            <a:r>
              <a:rPr lang="en-US" i="1" dirty="0">
                <a:solidFill>
                  <a:srgbClr val="FF0000"/>
                </a:solidFill>
              </a:rPr>
              <a:t>of the variation in the data.”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2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568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Financial Statistics</vt:lpstr>
      <vt:lpstr>Regression &amp; Correlation:  The Big Picture</vt:lpstr>
      <vt:lpstr>Problem Scenario</vt:lpstr>
      <vt:lpstr>Step 1: Plot the data</vt:lpstr>
      <vt:lpstr>Step 2: Model the Data</vt:lpstr>
      <vt:lpstr>Step 3: Correlation Coefficient</vt:lpstr>
      <vt:lpstr>Step 3: Correlation Coefficient</vt:lpstr>
      <vt:lpstr>Step 3: Coefficient of Determination</vt:lpstr>
      <vt:lpstr>Step 3: Coefficient of Determination</vt:lpstr>
      <vt:lpstr>Step 4: Prediction &amp;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Statistics</dc:title>
  <dc:creator>Meredith Wroblewski</dc:creator>
  <cp:lastModifiedBy>Meredith Wroblewski</cp:lastModifiedBy>
  <cp:revision>17</cp:revision>
  <dcterms:created xsi:type="dcterms:W3CDTF">2013-10-09T22:57:04Z</dcterms:created>
  <dcterms:modified xsi:type="dcterms:W3CDTF">2013-10-15T04:56:48Z</dcterms:modified>
</cp:coreProperties>
</file>