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57B84-C8D1-48B4-9242-964017975E2D}"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335601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57B84-C8D1-48B4-9242-964017975E2D}"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224580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57B84-C8D1-48B4-9242-964017975E2D}"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74629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57B84-C8D1-48B4-9242-964017975E2D}"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324904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57B84-C8D1-48B4-9242-964017975E2D}"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97411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57B84-C8D1-48B4-9242-964017975E2D}"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256115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57B84-C8D1-48B4-9242-964017975E2D}"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358640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57B84-C8D1-48B4-9242-964017975E2D}"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92953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57B84-C8D1-48B4-9242-964017975E2D}"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316404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57B84-C8D1-48B4-9242-964017975E2D}"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313918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57B84-C8D1-48B4-9242-964017975E2D}"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AF8A9-2E3A-46D1-B841-AB9001321D6C}" type="slidenum">
              <a:rPr lang="en-US" smtClean="0"/>
              <a:t>‹#›</a:t>
            </a:fld>
            <a:endParaRPr lang="en-US"/>
          </a:p>
        </p:txBody>
      </p:sp>
    </p:spTree>
    <p:extLst>
      <p:ext uri="{BB962C8B-B14F-4D97-AF65-F5344CB8AC3E}">
        <p14:creationId xmlns:p14="http://schemas.microsoft.com/office/powerpoint/2010/main" val="20750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57B84-C8D1-48B4-9242-964017975E2D}" type="datetimeFigureOut">
              <a:rPr lang="en-US" smtClean="0"/>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AF8A9-2E3A-46D1-B841-AB9001321D6C}" type="slidenum">
              <a:rPr lang="en-US" smtClean="0"/>
              <a:t>‹#›</a:t>
            </a:fld>
            <a:endParaRPr lang="en-US"/>
          </a:p>
        </p:txBody>
      </p:sp>
    </p:spTree>
    <p:extLst>
      <p:ext uri="{BB962C8B-B14F-4D97-AF65-F5344CB8AC3E}">
        <p14:creationId xmlns:p14="http://schemas.microsoft.com/office/powerpoint/2010/main" val="99765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Statistics</a:t>
            </a:r>
            <a:endParaRPr lang="en-US" dirty="0"/>
          </a:p>
        </p:txBody>
      </p:sp>
      <p:sp>
        <p:nvSpPr>
          <p:cNvPr id="3" name="Subtitle 2"/>
          <p:cNvSpPr>
            <a:spLocks noGrp="1"/>
          </p:cNvSpPr>
          <p:nvPr>
            <p:ph type="subTitle" idx="1"/>
          </p:nvPr>
        </p:nvSpPr>
        <p:spPr/>
        <p:txBody>
          <a:bodyPr/>
          <a:lstStyle/>
          <a:p>
            <a:r>
              <a:rPr lang="en-US" dirty="0" smtClean="0"/>
              <a:t>Ch.1.2 </a:t>
            </a:r>
            <a:r>
              <a:rPr lang="en-US" dirty="0" err="1" smtClean="0"/>
              <a:t>Dotplots</a:t>
            </a:r>
            <a:r>
              <a:rPr lang="en-US" dirty="0" smtClean="0"/>
              <a:t> &amp; </a:t>
            </a:r>
            <a:r>
              <a:rPr lang="en-US" dirty="0" err="1" smtClean="0"/>
              <a:t>Stemplots</a:t>
            </a:r>
            <a:r>
              <a:rPr lang="en-US" dirty="0" smtClean="0"/>
              <a:t> Stations</a:t>
            </a:r>
            <a:endParaRPr lang="en-US" dirty="0"/>
          </a:p>
        </p:txBody>
      </p:sp>
    </p:spTree>
    <p:extLst>
      <p:ext uri="{BB962C8B-B14F-4D97-AF65-F5344CB8AC3E}">
        <p14:creationId xmlns:p14="http://schemas.microsoft.com/office/powerpoint/2010/main" val="93673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1: </a:t>
            </a:r>
            <a:r>
              <a:rPr lang="en-US" dirty="0" err="1" smtClean="0"/>
              <a:t>Dotplots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pPr marL="514350" indent="-514350">
              <a:buFont typeface="+mj-lt"/>
              <a:buAutoNum type="arabicPeriod"/>
            </a:pPr>
            <a:r>
              <a:rPr lang="en-US" sz="1800" dirty="0" smtClean="0"/>
              <a:t>Make a </a:t>
            </a:r>
            <a:r>
              <a:rPr lang="en-US" sz="1800" dirty="0" err="1" smtClean="0"/>
              <a:t>dotplot</a:t>
            </a:r>
            <a:r>
              <a:rPr lang="en-US" sz="1800" dirty="0" smtClean="0"/>
              <a:t> of the # of hours of sleep AP Statistics students at </a:t>
            </a:r>
            <a:r>
              <a:rPr lang="en-US" sz="1800" dirty="0" err="1" smtClean="0"/>
              <a:t>ChiArts</a:t>
            </a:r>
            <a:r>
              <a:rPr lang="en-US" sz="1800" dirty="0" smtClean="0"/>
              <a:t> got the night before the first day of school. Describe what you see (hint: use SOCS).</a:t>
            </a:r>
          </a:p>
          <a:p>
            <a:pPr marL="514350" indent="-514350">
              <a:buFont typeface="+mj-lt"/>
              <a:buAutoNum type="arabicPeriod"/>
            </a:pPr>
            <a:endParaRPr lang="en-US" sz="1800" dirty="0"/>
          </a:p>
          <a:p>
            <a:pPr marL="0" indent="0">
              <a:buNone/>
            </a:pPr>
            <a:endParaRPr lang="en-US" sz="1800" dirty="0" smtClean="0"/>
          </a:p>
          <a:p>
            <a:pPr marL="514350" indent="-514350">
              <a:buFont typeface="+mj-lt"/>
              <a:buAutoNum type="arabicPeriod" startAt="2"/>
            </a:pPr>
            <a:r>
              <a:rPr lang="en-US" sz="1800" dirty="0" smtClean="0"/>
              <a:t>Researchers collected data on 77 brands of cereal at a local supermarket. For each brand, the sugar content (grams per serving) and the shelf in the store on which the cereal was located (1=bottom, 2=middle, 3=top) were recorded. A </a:t>
            </a:r>
            <a:r>
              <a:rPr lang="en-US" sz="1800" dirty="0" err="1" smtClean="0"/>
              <a:t>dotplot</a:t>
            </a:r>
            <a:r>
              <a:rPr lang="en-US" sz="1800" dirty="0" smtClean="0"/>
              <a:t> of the data is shown below. Compare the three distributions. Critics claim that supermarkets tend to put sugary kids’ cereals on lower shelves, where the kids can see them. Do the data from this study support that claim</a:t>
            </a:r>
            <a:r>
              <a:rPr lang="en-US" sz="1800" dirty="0" smtClean="0"/>
              <a:t>?</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431029637"/>
              </p:ext>
            </p:extLst>
          </p:nvPr>
        </p:nvGraphicFramePr>
        <p:xfrm>
          <a:off x="609600" y="2133600"/>
          <a:ext cx="7924799" cy="381000"/>
        </p:xfrm>
        <a:graphic>
          <a:graphicData uri="http://schemas.openxmlformats.org/drawingml/2006/table">
            <a:tbl>
              <a:tblPr>
                <a:tableStyleId>{616DA210-FB5B-4158-B5E0-FEB733F419BA}</a:tableStyleId>
              </a:tblPr>
              <a:tblGrid>
                <a:gridCol w="1453259"/>
                <a:gridCol w="431436"/>
                <a:gridCol w="431436"/>
                <a:gridCol w="431436"/>
                <a:gridCol w="431436"/>
                <a:gridCol w="431436"/>
                <a:gridCol w="431436"/>
                <a:gridCol w="431436"/>
                <a:gridCol w="431436"/>
                <a:gridCol w="431436"/>
                <a:gridCol w="431436"/>
                <a:gridCol w="431436"/>
                <a:gridCol w="431436"/>
                <a:gridCol w="431436"/>
                <a:gridCol w="431436"/>
                <a:gridCol w="431436"/>
              </a:tblGrid>
              <a:tr h="381000">
                <a:tc>
                  <a:txBody>
                    <a:bodyPr/>
                    <a:lstStyle/>
                    <a:p>
                      <a:pPr algn="l" fontAlgn="b"/>
                      <a:r>
                        <a:rPr lang="en-US" sz="1800" u="none" strike="noStrike" dirty="0">
                          <a:effectLst/>
                        </a:rPr>
                        <a:t>Hours of sleep:</a:t>
                      </a:r>
                      <a:endParaRPr lang="en-US" sz="1800" b="1"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6</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6</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5</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3</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6</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3</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6</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5</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5</a:t>
                      </a:r>
                      <a:endParaRPr lang="en-US" sz="1800" b="0" i="0" u="none" strike="noStrike" dirty="0">
                        <a:solidFill>
                          <a:srgbClr val="000000"/>
                        </a:solidFill>
                        <a:effectLst/>
                        <a:latin typeface="Calibri"/>
                      </a:endParaRPr>
                    </a:p>
                  </a:txBody>
                  <a:tcPr marL="9525" marR="9525" marT="9525" marB="0" anchor="b"/>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495800"/>
            <a:ext cx="28575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531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1 Solutions</a:t>
            </a:r>
            <a:endParaRPr lang="en-US" dirty="0"/>
          </a:p>
        </p:txBody>
      </p:sp>
      <p:sp>
        <p:nvSpPr>
          <p:cNvPr id="3" name="Content Placeholder 2"/>
          <p:cNvSpPr>
            <a:spLocks noGrp="1"/>
          </p:cNvSpPr>
          <p:nvPr>
            <p:ph idx="1"/>
          </p:nvPr>
        </p:nvSpPr>
        <p:spPr>
          <a:xfrm>
            <a:off x="533400" y="1295400"/>
            <a:ext cx="8229600" cy="4525963"/>
          </a:xfrm>
        </p:spPr>
        <p:txBody>
          <a:bodyPr/>
          <a:lstStyle/>
          <a:p>
            <a:pPr marL="514350" indent="-514350">
              <a:buFont typeface="+mj-lt"/>
              <a:buAutoNum type="arabicPeriod"/>
            </a:pPr>
            <a:r>
              <a:rPr lang="en-US" sz="1600" dirty="0" smtClean="0"/>
              <a:t>The distribution of hours of sleep  is skewed left; more AP Statistics students at </a:t>
            </a:r>
            <a:r>
              <a:rPr lang="en-US" sz="1600" dirty="0" err="1" smtClean="0"/>
              <a:t>ChiArts</a:t>
            </a:r>
            <a:r>
              <a:rPr lang="en-US" sz="1600" dirty="0" smtClean="0"/>
              <a:t> get 6-7 hours of sleep than 3-4 hours of sleep. </a:t>
            </a:r>
            <a:r>
              <a:rPr lang="en-US" sz="1600" i="1" dirty="0" smtClean="0"/>
              <a:t>(no outliers) </a:t>
            </a:r>
            <a:r>
              <a:rPr lang="en-US" sz="1600" dirty="0" smtClean="0"/>
              <a:t>The median number of hours of sleep is 6, with a range of 4 hours.</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514350" indent="-514350">
              <a:buFont typeface="+mj-lt"/>
              <a:buAutoNum type="arabicPeriod" startAt="2"/>
            </a:pPr>
            <a:r>
              <a:rPr lang="en-US" sz="1600" dirty="0" smtClean="0"/>
              <a:t>The distributions of the top &amp; bottom shelf cereals are skewed right, while the distribution of the middle shelf is skewed left. </a:t>
            </a:r>
            <a:r>
              <a:rPr lang="en-US" sz="1600" i="1" dirty="0" smtClean="0"/>
              <a:t>(no outliers)</a:t>
            </a:r>
            <a:r>
              <a:rPr lang="en-US" sz="1600" dirty="0" smtClean="0"/>
              <a:t> The top shelf has a median sugar content of 6 grams, the middle shelf  12 grams, and the bottom shelf 3 grams.  On all three shelves, the range of sugar content in cereals is 15 grams. Based on these observations, it appears the claim is partially true. The middle shelf does have cereals with the most sugar. </a:t>
            </a:r>
            <a:r>
              <a:rPr lang="en-US" sz="1600" dirty="0" err="1" smtClean="0"/>
              <a:t>Howeer</a:t>
            </a:r>
            <a:r>
              <a:rPr lang="en-US" sz="1600" dirty="0" smtClean="0"/>
              <a:t>, the bottom shelf has more cereals with very little sugar and the top shelf has many cereals with a wide range of sugar values.</a:t>
            </a:r>
          </a:p>
          <a:p>
            <a:pPr marL="514350" indent="-514350">
              <a:buFont typeface="+mj-lt"/>
              <a:buAutoNum type="arabicPeriod" startAt="2"/>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10811263"/>
              </p:ext>
            </p:extLst>
          </p:nvPr>
        </p:nvGraphicFramePr>
        <p:xfrm>
          <a:off x="4800600" y="1981200"/>
          <a:ext cx="1447800" cy="1543050"/>
        </p:xfrm>
        <a:graphic>
          <a:graphicData uri="http://schemas.openxmlformats.org/drawingml/2006/table">
            <a:tbl>
              <a:tblPr>
                <a:tableStyleId>{2D5ABB26-0587-4C30-8999-92F81FD0307C}</a:tableStyleId>
              </a:tblPr>
              <a:tblGrid>
                <a:gridCol w="300644"/>
                <a:gridCol w="300644"/>
                <a:gridCol w="257695"/>
                <a:gridCol w="214745"/>
                <a:gridCol w="374072"/>
              </a:tblGrid>
              <a:tr h="308610">
                <a:tc>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endParaRPr lang="en-US" sz="1400" b="0" i="0" u="none" strike="noStrike">
                        <a:solidFill>
                          <a:srgbClr val="000000"/>
                        </a:solidFill>
                        <a:effectLst/>
                        <a:latin typeface="Calibri"/>
                      </a:endParaRPr>
                    </a:p>
                  </a:txBody>
                  <a:tcPr marL="9525" marR="9525" marT="9525" marB="0" anchor="b"/>
                </a:tc>
                <a:tc>
                  <a:txBody>
                    <a:bodyPr/>
                    <a:lstStyle/>
                    <a:p>
                      <a:pPr algn="ctr" fontAlgn="b"/>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r>
              <a:tr h="308610">
                <a:tc>
                  <a:txBody>
                    <a:bodyPr/>
                    <a:lstStyle/>
                    <a:p>
                      <a:pPr algn="ctr" fontAlgn="b"/>
                      <a:endParaRPr lang="en-US" sz="1400" b="0" i="0" u="none" strike="noStrike">
                        <a:solidFill>
                          <a:srgbClr val="000000"/>
                        </a:solidFill>
                        <a:effectLst/>
                        <a:latin typeface="Calibri"/>
                      </a:endParaRPr>
                    </a:p>
                  </a:txBody>
                  <a:tcPr marL="9525" marR="9525" marT="9525" marB="0" anchor="b"/>
                </a:tc>
                <a:tc>
                  <a:txBody>
                    <a:bodyPr/>
                    <a:lstStyle/>
                    <a:p>
                      <a:pPr algn="ctr" fontAlgn="b"/>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a:endParaRPr>
                    </a:p>
                  </a:txBody>
                  <a:tcPr marL="9525" marR="9525" marT="9525" marB="0" anchor="b"/>
                </a:tc>
              </a:tr>
              <a:tr h="308610">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tc>
              </a:tr>
              <a:tr h="308610">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a:t>
                      </a:r>
                      <a:endParaRPr lang="en-US"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a:t>
                      </a:r>
                      <a:endParaRPr lang="en-US" sz="1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a:t>
                      </a:r>
                      <a:endParaRPr lang="en-US"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r>
              <a:tr h="308610">
                <a:tc>
                  <a:txBody>
                    <a:bodyPr/>
                    <a:lstStyle/>
                    <a:p>
                      <a:pPr algn="ctr" fontAlgn="b"/>
                      <a:r>
                        <a:rPr lang="en-US" sz="1400" u="none" strike="noStrike" dirty="0">
                          <a:effectLst/>
                        </a:rPr>
                        <a:t>3</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4</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5</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6</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7</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90842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2: Compare </a:t>
            </a:r>
            <a:r>
              <a:rPr lang="en-US" dirty="0" err="1" smtClean="0"/>
              <a:t>Stemplots</a:t>
            </a:r>
            <a:endParaRPr lang="en-US" dirty="0"/>
          </a:p>
        </p:txBody>
      </p:sp>
      <p:sp>
        <p:nvSpPr>
          <p:cNvPr id="3" name="Content Placeholder 2"/>
          <p:cNvSpPr>
            <a:spLocks noGrp="1"/>
          </p:cNvSpPr>
          <p:nvPr>
            <p:ph idx="1"/>
          </p:nvPr>
        </p:nvSpPr>
        <p:spPr>
          <a:xfrm>
            <a:off x="457200" y="1337468"/>
            <a:ext cx="8229600" cy="4525963"/>
          </a:xfrm>
        </p:spPr>
        <p:txBody>
          <a:bodyPr>
            <a:noAutofit/>
          </a:bodyPr>
          <a:lstStyle/>
          <a:p>
            <a:pPr marL="514350" indent="-514350">
              <a:buAutoNum type="arabicPeriod"/>
            </a:pPr>
            <a:r>
              <a:rPr lang="en-US" sz="1400" dirty="0" smtClean="0"/>
              <a:t>The U.S. Food and Drug Administration (USFDA) limits the amount of caffeine in a 12-ounce can of carbonated beverage to 72 milligrams. That translates to a maximum of 48 milligrams of caffeine per 8-ounce serving. Data on the caffeine content of popular soft drinks (in milligrams per 8-ounce serving) are displayed in the </a:t>
            </a:r>
            <a:r>
              <a:rPr lang="en-US" sz="1400" dirty="0" err="1" smtClean="0"/>
              <a:t>stemplot</a:t>
            </a:r>
            <a:r>
              <a:rPr lang="en-US" sz="1400" dirty="0" smtClean="0"/>
              <a:t> below. </a:t>
            </a:r>
          </a:p>
          <a:p>
            <a:pPr marL="914400" lvl="1" indent="-514350">
              <a:buFont typeface="+mj-lt"/>
              <a:buAutoNum type="alphaLcParenR"/>
            </a:pPr>
            <a:r>
              <a:rPr lang="en-US" sz="1400" dirty="0" smtClean="0"/>
              <a:t>Why are the stems split?</a:t>
            </a:r>
          </a:p>
          <a:p>
            <a:pPr marL="914400" lvl="1" indent="-514350">
              <a:buFont typeface="+mj-lt"/>
              <a:buAutoNum type="alphaLcParenR"/>
            </a:pPr>
            <a:r>
              <a:rPr lang="en-US" sz="1400" dirty="0" smtClean="0"/>
              <a:t>Give an appropriate key for this graph.</a:t>
            </a:r>
          </a:p>
          <a:p>
            <a:pPr marL="914400" lvl="1" indent="-514350">
              <a:buFont typeface="+mj-lt"/>
              <a:buAutoNum type="alphaLcParenR"/>
            </a:pPr>
            <a:r>
              <a:rPr lang="en-US" sz="1400" dirty="0" smtClean="0"/>
              <a:t>Describe the shape, center and spread of the distribution. </a:t>
            </a:r>
            <a:endParaRPr lang="en-US" sz="1400" dirty="0" smtClean="0"/>
          </a:p>
          <a:p>
            <a:pPr marL="400050" lvl="1" indent="0">
              <a:buNone/>
            </a:pPr>
            <a:r>
              <a:rPr lang="en-US" sz="1400" dirty="0"/>
              <a:t>	</a:t>
            </a:r>
            <a:r>
              <a:rPr lang="en-US" sz="1400" dirty="0" smtClean="0"/>
              <a:t>Compare </a:t>
            </a:r>
            <a:r>
              <a:rPr lang="en-US" sz="1400" dirty="0" smtClean="0"/>
              <a:t>the caffeine content of these drinks with the USFDA’s limit.</a:t>
            </a:r>
          </a:p>
          <a:p>
            <a:pPr marL="400050" lvl="1" indent="0" algn="ctr">
              <a:buNone/>
            </a:pPr>
            <a:endParaRPr lang="en-US" sz="1400" dirty="0" smtClean="0"/>
          </a:p>
          <a:p>
            <a:pPr marL="514350" indent="-514350">
              <a:buAutoNum type="arabicPeriod"/>
            </a:pPr>
            <a:r>
              <a:rPr lang="en-US" sz="1400" dirty="0" smtClean="0"/>
              <a:t>We asked the students in a large first-year college class how many minutes they studied on a typical weeknight. Here are the responses of random samples of 30 women and 30 men from the class:</a:t>
            </a:r>
          </a:p>
          <a:p>
            <a:pPr marL="914400" lvl="1" indent="-514350">
              <a:buFont typeface="+mj-lt"/>
              <a:buAutoNum type="alphaLcParenR"/>
            </a:pPr>
            <a:r>
              <a:rPr lang="en-US" sz="1400" dirty="0" smtClean="0"/>
              <a:t>Examine </a:t>
            </a:r>
            <a:r>
              <a:rPr lang="en-US" sz="1400" dirty="0" smtClean="0"/>
              <a:t>the data. Why are you not surprised that most responses are multiples of 10 minutes? Are there any responses you consider suspicious?</a:t>
            </a:r>
          </a:p>
          <a:p>
            <a:pPr marL="914400" lvl="1" indent="-514350">
              <a:buFont typeface="+mj-lt"/>
              <a:buAutoNum type="alphaLcParenR"/>
            </a:pPr>
            <a:r>
              <a:rPr lang="en-US" sz="1400" dirty="0" smtClean="0"/>
              <a:t>Make a back-to-back </a:t>
            </a:r>
            <a:r>
              <a:rPr lang="en-US" sz="1400" dirty="0" err="1" smtClean="0"/>
              <a:t>stemplot</a:t>
            </a:r>
            <a:r>
              <a:rPr lang="en-US" sz="1400" dirty="0" smtClean="0"/>
              <a:t> to compare the two samples. Does it appear that women study more than men (or at least claim that they do)? Justify your answer.</a:t>
            </a:r>
          </a:p>
          <a:p>
            <a:pPr marL="914400" lvl="1" indent="-514350">
              <a:buFont typeface="+mj-lt"/>
              <a:buAutoNum type="alphaLcParenR"/>
            </a:pPr>
            <a:endParaRPr lang="en-US" sz="1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1617" y="2133600"/>
            <a:ext cx="1666875"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25" y="5029200"/>
            <a:ext cx="3333750"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979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2 Solutions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1</a:t>
            </a:r>
            <a:r>
              <a:rPr lang="en-US" sz="2000" dirty="0" smtClean="0"/>
              <a:t>. (a) If we had not split the stems, most of the data would appear on just a few stems. (b) Key: 2|3 means that an 8-ounce serving of that soft drink has 23 mg of caffeine. (c) Somewhat skewed right. The center is 28 mg and the values range from 15 to 47 mg. All these drinks meet the USFDA’s limit.</a:t>
            </a:r>
            <a:endParaRPr lang="en-US" sz="2000" dirty="0" smtClean="0"/>
          </a:p>
          <a:p>
            <a:pPr marL="0" indent="0">
              <a:buNone/>
            </a:pPr>
            <a:r>
              <a:rPr lang="en-US" sz="2000" dirty="0" smtClean="0"/>
              <a:t>2</a:t>
            </a:r>
            <a:r>
              <a:rPr lang="en-US" sz="2000" dirty="0" smtClean="0"/>
              <a:t>. </a:t>
            </a:r>
            <a:r>
              <a:rPr lang="en-US" sz="2000" b="1" dirty="0" smtClean="0"/>
              <a:t>a</a:t>
            </a:r>
            <a:r>
              <a:rPr lang="en-US" sz="2000" b="1" dirty="0"/>
              <a:t>)</a:t>
            </a:r>
            <a:r>
              <a:rPr lang="en-US" sz="2000" dirty="0"/>
              <a:t> Not only are most responses multiples of 10, but many are multiples of 30 and 60.Most people will round their answers when asked to give an estimate like this. The students who claimed 360 minutes (about 6 hours) and 300 minutes (about 5 hours)may have been exaggerating. </a:t>
            </a:r>
            <a:r>
              <a:rPr lang="en-US" sz="2000" b="1" dirty="0"/>
              <a:t>(b)</a:t>
            </a:r>
            <a:r>
              <a:rPr lang="en-US" sz="2000" dirty="0"/>
              <a:t> Yes; the approximate centers are 175 minutes for women and 120 minutes for men.</a:t>
            </a:r>
            <a:r>
              <a:rPr lang="en-US" dirty="0"/>
              <a:t/>
            </a:r>
            <a:br>
              <a:rPr lang="en-US" dirty="0"/>
            </a:br>
            <a:endParaRPr lang="en-US" dirty="0"/>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571999"/>
            <a:ext cx="33337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386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3: Histogram Preview</a:t>
            </a:r>
            <a:endParaRPr lang="en-US" dirty="0"/>
          </a:p>
        </p:txBody>
      </p:sp>
      <p:sp>
        <p:nvSpPr>
          <p:cNvPr id="3" name="Content Placeholder 2"/>
          <p:cNvSpPr>
            <a:spLocks noGrp="1"/>
          </p:cNvSpPr>
          <p:nvPr>
            <p:ph idx="1"/>
          </p:nvPr>
        </p:nvSpPr>
        <p:spPr>
          <a:xfrm>
            <a:off x="304800" y="1219200"/>
            <a:ext cx="8229600" cy="4525963"/>
          </a:xfrm>
        </p:spPr>
        <p:txBody>
          <a:bodyPr>
            <a:normAutofit/>
          </a:bodyPr>
          <a:lstStyle/>
          <a:p>
            <a:pPr marL="0" indent="0">
              <a:buNone/>
            </a:pPr>
            <a:r>
              <a:rPr lang="en-US" sz="1400" b="1" dirty="0" smtClean="0"/>
              <a:t>1. Returns </a:t>
            </a:r>
            <a:r>
              <a:rPr lang="en-US" sz="1400" b="1" dirty="0"/>
              <a:t>on common stocks</a:t>
            </a:r>
            <a:r>
              <a:rPr lang="en-US" sz="1400" dirty="0"/>
              <a:t> The return on a stock is the change in its market price plus any dividend payments made. Total return is usually expressed as a percent of the beginning price. The figure below shows a histogram of the distribution of the monthly returns for all common stocks listed on U.S. markets from January 1985 to September 2007 (273 months).</a:t>
            </a:r>
            <a:r>
              <a:rPr lang="en-US" sz="1400" b="1" baseline="30000" dirty="0"/>
              <a:t>28</a:t>
            </a:r>
            <a:r>
              <a:rPr lang="en-US" sz="1400" dirty="0"/>
              <a:t> The extreme low outlier represents the market crash of October 1987, when stocks lost 23% of their value in one month.</a:t>
            </a:r>
          </a:p>
          <a:p>
            <a:pPr>
              <a:buAutoNum type="alphaLcParenBoth"/>
            </a:pPr>
            <a:r>
              <a:rPr lang="en-US" sz="1400" dirty="0" smtClean="0"/>
              <a:t>Ignoring </a:t>
            </a:r>
            <a:r>
              <a:rPr lang="en-US" sz="1400" dirty="0"/>
              <a:t>the outliers, describe the overall shape of the </a:t>
            </a:r>
            <a:r>
              <a:rPr lang="en-US" sz="1400" dirty="0" smtClean="0"/>
              <a:t>distribution </a:t>
            </a:r>
          </a:p>
          <a:p>
            <a:pPr marL="0" indent="0">
              <a:buNone/>
            </a:pPr>
            <a:r>
              <a:rPr lang="en-US" sz="1400" dirty="0" smtClean="0"/>
              <a:t>of </a:t>
            </a:r>
            <a:r>
              <a:rPr lang="en-US" sz="1400" dirty="0"/>
              <a:t>monthly returns.</a:t>
            </a:r>
          </a:p>
          <a:p>
            <a:pPr marL="0" indent="0">
              <a:buNone/>
            </a:pPr>
            <a:r>
              <a:rPr lang="en-US" sz="1400" dirty="0" smtClean="0"/>
              <a:t>(</a:t>
            </a:r>
            <a:r>
              <a:rPr lang="en-US" sz="1400" dirty="0"/>
              <a:t>b) What is the approximate center of this distribution?</a:t>
            </a:r>
          </a:p>
          <a:p>
            <a:pPr marL="0" indent="0">
              <a:buNone/>
            </a:pPr>
            <a:r>
              <a:rPr lang="en-US" sz="1400" dirty="0" smtClean="0"/>
              <a:t>(</a:t>
            </a:r>
            <a:r>
              <a:rPr lang="en-US" sz="1400" dirty="0"/>
              <a:t>c) Approximately what were the smallest and largest monthly </a:t>
            </a:r>
            <a:r>
              <a:rPr lang="en-US" sz="1400" dirty="0" smtClean="0"/>
              <a:t>returns</a:t>
            </a:r>
            <a:r>
              <a:rPr lang="en-US" sz="1400" dirty="0"/>
              <a:t>, </a:t>
            </a:r>
            <a:endParaRPr lang="en-US" sz="1400" dirty="0" smtClean="0"/>
          </a:p>
          <a:p>
            <a:pPr marL="0" indent="0">
              <a:buNone/>
            </a:pPr>
            <a:r>
              <a:rPr lang="en-US" sz="1400" dirty="0" smtClean="0"/>
              <a:t>leaving </a:t>
            </a:r>
            <a:r>
              <a:rPr lang="en-US" sz="1400" dirty="0"/>
              <a:t>out the outliers?</a:t>
            </a:r>
          </a:p>
          <a:p>
            <a:pPr marL="0" indent="0">
              <a:buNone/>
            </a:pPr>
            <a:r>
              <a:rPr lang="en-US" sz="1400" dirty="0" smtClean="0"/>
              <a:t>(</a:t>
            </a:r>
            <a:r>
              <a:rPr lang="en-US" sz="1400" dirty="0"/>
              <a:t>d) A return less than zero means that stocks lost value in that </a:t>
            </a:r>
            <a:r>
              <a:rPr lang="en-US" sz="1400" dirty="0" smtClean="0"/>
              <a:t>month</a:t>
            </a:r>
            <a:r>
              <a:rPr lang="en-US" sz="1400" dirty="0"/>
              <a:t>. </a:t>
            </a:r>
            <a:endParaRPr lang="en-US" sz="1400" dirty="0" smtClean="0"/>
          </a:p>
          <a:p>
            <a:pPr marL="0" indent="0">
              <a:buNone/>
            </a:pPr>
            <a:r>
              <a:rPr lang="en-US" sz="1400" dirty="0" smtClean="0"/>
              <a:t>About </a:t>
            </a:r>
            <a:r>
              <a:rPr lang="en-US" sz="1400" dirty="0"/>
              <a:t>what percent of all months had returns less than </a:t>
            </a:r>
            <a:r>
              <a:rPr lang="en-US" sz="1400" dirty="0" smtClean="0"/>
              <a:t>zero?</a:t>
            </a:r>
          </a:p>
          <a:p>
            <a:pPr marL="0" indent="0">
              <a:buNone/>
            </a:pPr>
            <a:endParaRPr lang="en-US" sz="1400" dirty="0"/>
          </a:p>
          <a:p>
            <a:pPr marL="0" indent="0">
              <a:buNone/>
            </a:pPr>
            <a:r>
              <a:rPr lang="en-US" sz="1400" dirty="0" smtClean="0"/>
              <a:t>2. </a:t>
            </a:r>
            <a:r>
              <a:rPr lang="en-US" sz="1400" b="1" dirty="0"/>
              <a:t>Shakespeare</a:t>
            </a:r>
            <a:r>
              <a:rPr lang="en-US" sz="1400" dirty="0"/>
              <a:t> The histogram below shows the distribution of lengths of words used in Shakespeare’s plays.</a:t>
            </a:r>
            <a:r>
              <a:rPr lang="en-US" sz="1400" b="1" baseline="30000" dirty="0"/>
              <a:t>29</a:t>
            </a:r>
            <a:r>
              <a:rPr lang="en-US" sz="1400" dirty="0"/>
              <a:t> Describe the </a:t>
            </a:r>
            <a:r>
              <a:rPr lang="en-US" sz="1400" dirty="0" smtClean="0"/>
              <a:t>shape</a:t>
            </a:r>
            <a:r>
              <a:rPr lang="en-US" sz="1400" dirty="0"/>
              <a:t>, center, and spread of this </a:t>
            </a:r>
            <a:r>
              <a:rPr lang="en-US" sz="1400" dirty="0" smtClean="0"/>
              <a:t>distribution.</a:t>
            </a:r>
          </a:p>
          <a:p>
            <a:pPr marL="0" indent="0">
              <a:buNone/>
            </a:pPr>
            <a:endParaRPr lang="en-US" sz="1400" dirty="0"/>
          </a:p>
          <a:p>
            <a:pPr marL="0" indent="0">
              <a:buNone/>
            </a:pPr>
            <a:endParaRPr lang="en-US" sz="16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09800"/>
            <a:ext cx="2919412" cy="1989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5178" y="4800600"/>
            <a:ext cx="25558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456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3 Solutions</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z="2800" b="1" dirty="0" smtClean="0"/>
              <a:t>(</a:t>
            </a:r>
            <a:r>
              <a:rPr lang="en-US" sz="2800" b="1" dirty="0"/>
              <a:t>a)</a:t>
            </a:r>
            <a:r>
              <a:rPr lang="en-US" sz="2800" dirty="0"/>
              <a:t> The distribution is slightly skewed to the left. </a:t>
            </a:r>
            <a:r>
              <a:rPr lang="en-US" sz="2800" b="1" dirty="0"/>
              <a:t>(b)</a:t>
            </a:r>
            <a:r>
              <a:rPr lang="en-US" sz="2800" dirty="0"/>
              <a:t> Answers will vary. The center is between 0% and 2.5%. </a:t>
            </a:r>
            <a:r>
              <a:rPr lang="en-US" sz="2800" b="1" dirty="0"/>
              <a:t>(c)</a:t>
            </a:r>
            <a:r>
              <a:rPr lang="en-US" sz="2800" dirty="0"/>
              <a:t> The highest return was between 10% and 12.5%.Ignoring the low outliers, the lowest return was between −12.5% and −10%. </a:t>
            </a:r>
            <a:r>
              <a:rPr lang="en-US" sz="2800" b="1" dirty="0"/>
              <a:t>(d)</a:t>
            </a:r>
            <a:r>
              <a:rPr lang="en-US" sz="2800" dirty="0"/>
              <a:t>About 37% of these months (102 out of 273) had negative returns</a:t>
            </a:r>
            <a:r>
              <a:rPr lang="en-US" sz="2800" dirty="0" smtClean="0"/>
              <a:t>.</a:t>
            </a:r>
          </a:p>
          <a:p>
            <a:pPr marL="514350" indent="-514350">
              <a:buAutoNum type="arabicPeriod"/>
            </a:pPr>
            <a:r>
              <a:rPr lang="en-US" sz="2800" dirty="0" smtClean="0"/>
              <a:t>Skewed to the right with a center of about 4 letters. The smallest word contains 1 letter and the largest word contains 12 letters, so the range is 11 letters. There are </a:t>
            </a:r>
            <a:r>
              <a:rPr lang="en-US" sz="2800" smtClean="0"/>
              <a:t>no outliers.</a:t>
            </a:r>
            <a:endParaRPr lang="en-US" sz="2800" dirty="0" smtClean="0"/>
          </a:p>
          <a:p>
            <a:pPr marL="0" indent="0">
              <a:buNone/>
            </a:pPr>
            <a:endParaRPr lang="en-US" dirty="0"/>
          </a:p>
        </p:txBody>
      </p:sp>
    </p:spTree>
    <p:extLst>
      <p:ext uri="{BB962C8B-B14F-4D97-AF65-F5344CB8AC3E}">
        <p14:creationId xmlns:p14="http://schemas.microsoft.com/office/powerpoint/2010/main" val="2996888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542</Words>
  <Application>Microsoft Office PowerPoint</Application>
  <PresentationFormat>On-screen Show (4:3)</PresentationFormat>
  <Paragraphs>79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AP Statistics</vt:lpstr>
      <vt:lpstr>Station 1: Dotplots</vt:lpstr>
      <vt:lpstr>Station 1 Solutions</vt:lpstr>
      <vt:lpstr>Station 2: Compare Stemplots</vt:lpstr>
      <vt:lpstr>Station 2 Solutions</vt:lpstr>
      <vt:lpstr>Station 3: Histogram Preview</vt:lpstr>
      <vt:lpstr>Station 3 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Statistics</dc:title>
  <dc:creator>Meredith Wroblewski</dc:creator>
  <cp:lastModifiedBy>Meredith Wroblewski</cp:lastModifiedBy>
  <cp:revision>22</cp:revision>
  <dcterms:created xsi:type="dcterms:W3CDTF">2013-09-01T18:35:29Z</dcterms:created>
  <dcterms:modified xsi:type="dcterms:W3CDTF">2013-09-04T01:21:22Z</dcterms:modified>
</cp:coreProperties>
</file>